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60" r:id="rId8"/>
    <p:sldId id="275" r:id="rId9"/>
    <p:sldId id="276" r:id="rId10"/>
    <p:sldId id="269" r:id="rId11"/>
    <p:sldId id="267" r:id="rId12"/>
    <p:sldId id="262" r:id="rId13"/>
    <p:sldId id="291" r:id="rId14"/>
    <p:sldId id="290" r:id="rId15"/>
    <p:sldId id="264" r:id="rId16"/>
    <p:sldId id="266" r:id="rId17"/>
    <p:sldId id="273" r:id="rId18"/>
    <p:sldId id="278" r:id="rId19"/>
    <p:sldId id="280" r:id="rId20"/>
    <p:sldId id="282" r:id="rId21"/>
    <p:sldId id="286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3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4-09-10T13:54:30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18145 12145 255 0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4-09-10T13:59:0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14289 5516 255 0,'-18'-35'0'0,"1"-3"0"16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775" units="1/cm"/>
          <inkml:channelProperty channel="Y" name="resolution" value="3701.20483" units="1/cm"/>
          <inkml:channelProperty channel="F" name="resolution" value="999.99994" units="1/cm"/>
          <inkml:channelProperty channel="T" name="resolution" value="1" units="1/dev"/>
        </inkml:channelProperties>
      </inkml:inkSource>
      <inkml:timestamp xml:id="ts0" timeString="2024-09-10T14:02:10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22985 7592 255 0,'24'-57'0'16,"2"11"0"0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A6BA-7F5F-40CB-99F1-FE3BA962164F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8439F-922F-4DD6-8992-B1AE5CAC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0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2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4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8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7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8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9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8339-F88B-424B-8677-E9AADDE548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3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1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0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7552-2151-4140-836E-E8FEB88BC6C1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4E0-383D-4A33-93FC-5C6F51CAC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0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GB" dirty="0">
                <a:latin typeface="+mn-lt"/>
              </a:rPr>
              <a:t>Welcome to our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Year 1 Information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96952"/>
            <a:ext cx="3450679" cy="3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8" y="9658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Knowledge Organiser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9F74E3-818D-6E19-06FE-F2A65D5F5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467" t="16542" r="22257" b="11864"/>
          <a:stretch/>
        </p:blipFill>
        <p:spPr>
          <a:xfrm>
            <a:off x="899592" y="2693512"/>
            <a:ext cx="5785466" cy="406790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1C736-E59F-6B11-7B7B-5F17CC1F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9" y="1072148"/>
            <a:ext cx="6204212" cy="1439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64C26E-AC12-DAA7-D80F-68A37DDE59CC}"/>
              </a:ext>
            </a:extLst>
          </p:cNvPr>
          <p:cNvSpPr txBox="1"/>
          <p:nvPr/>
        </p:nvSpPr>
        <p:spPr>
          <a:xfrm>
            <a:off x="6926878" y="2529635"/>
            <a:ext cx="21419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Our knowledge organisers go into more detail about what your children will be learning throughout each topic. These can be found on the website.</a:t>
            </a:r>
          </a:p>
        </p:txBody>
      </p:sp>
    </p:spTree>
    <p:extLst>
      <p:ext uri="{BB962C8B-B14F-4D97-AF65-F5344CB8AC3E}">
        <p14:creationId xmlns:p14="http://schemas.microsoft.com/office/powerpoint/2010/main" val="3477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B192-1F40-ED4A-E04B-ECEFB649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 dirty="0" err="1"/>
              <a:t>Happymind</a:t>
            </a:r>
            <a:r>
              <a:rPr lang="en-GB" dirty="0"/>
              <a:t> </a:t>
            </a:r>
          </a:p>
        </p:txBody>
      </p:sp>
      <p:pic>
        <p:nvPicPr>
          <p:cNvPr id="7" name="Content Placeholder 5" descr="A poster with text and images of cell phones&#10;&#10;Description automatically generated">
            <a:extLst>
              <a:ext uri="{FF2B5EF4-FFF2-40B4-BE49-F238E27FC236}">
                <a16:creationId xmlns:a16="http://schemas.microsoft.com/office/drawing/2014/main" id="{AC75FB6D-8165-43BA-CA34-83D742974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293" y="1600200"/>
            <a:ext cx="3077414" cy="4525963"/>
          </a:xfrm>
        </p:spPr>
      </p:pic>
    </p:spTree>
    <p:extLst>
      <p:ext uri="{BB962C8B-B14F-4D97-AF65-F5344CB8AC3E}">
        <p14:creationId xmlns:p14="http://schemas.microsoft.com/office/powerpoint/2010/main" val="4576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We are planning two trips this year. We are hoping to visit the Story Centre in Stratford in January and the Epping Forest Field Centre in the summer.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91" y="3863181"/>
            <a:ext cx="6553017" cy="26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Year 1 will take part in a Christmas Nativity. You will be invited to come and watch.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93" y="3173835"/>
            <a:ext cx="41707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7100" b="1" u="sng" dirty="0">
                <a:latin typeface="+mj-lt"/>
              </a:rPr>
              <a:t>Reading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should be reading daily at home.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*Please record this in their reading diary.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*Once your child has read their book at least twice, they can ask for it to be changed.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*We aim to change books on Monday and then as requested.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*If your child finishes their school book, please encourage them to read other books/ comics that you may have at home.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*Whilst reading together, please ask your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child questions to check their understanding.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543"/>
          <a:stretch/>
        </p:blipFill>
        <p:spPr>
          <a:xfrm>
            <a:off x="6742584" y="5085184"/>
            <a:ext cx="1944216" cy="15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3672408" cy="525555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+mj-lt"/>
              </a:rPr>
              <a:t>Writing</a:t>
            </a:r>
          </a:p>
          <a:p>
            <a:pPr marL="0" indent="0" algn="ctr">
              <a:buNone/>
            </a:pPr>
            <a:endParaRPr lang="en-GB" b="1" u="sng" dirty="0">
              <a:latin typeface="+mj-lt"/>
            </a:endParaRPr>
          </a:p>
          <a:p>
            <a:pPr marL="0" indent="0" algn="ctr">
              <a:buNone/>
            </a:pPr>
            <a:endParaRPr lang="en-GB" b="1" u="sng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in Key Stage 1 are encouraged to eventually join their writing using this format: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*The </a:t>
            </a:r>
            <a:r>
              <a:rPr lang="en-GB" dirty="0" err="1">
                <a:latin typeface="+mj-lt"/>
              </a:rPr>
              <a:t>Letterjoin</a:t>
            </a:r>
            <a:r>
              <a:rPr lang="en-GB" dirty="0">
                <a:latin typeface="+mj-lt"/>
              </a:rPr>
              <a:t> website can be accessed at home using the login information. This can be found in the reading diary.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24536" cy="51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64FAC0-03D3-AB8F-9B59-0599DD7ECD9D}"/>
                  </a:ext>
                </a:extLst>
              </p14:cNvPr>
              <p14:cNvContentPartPr/>
              <p14:nvPr/>
            </p14:nvContentPartPr>
            <p14:xfrm>
              <a:off x="5131440" y="1959480"/>
              <a:ext cx="12960" cy="2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64FAC0-03D3-AB8F-9B59-0599DD7ECD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2080" y="1950120"/>
                <a:ext cx="3168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10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latin typeface="+mj-lt"/>
              </a:rPr>
              <a:t>Maths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*Fluent counting forwards and backwards in ones from any number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*Number bonds – to 10 then to 20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*Number patterns– counting forwards and backwards in 2’s,5’s and 10’s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*Mental addition and subtraction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*Time- Talk about the time, look at O’clock and half past times on a clock.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*Money- recognise coins and notes as they see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067726"/>
            <a:ext cx="1656184" cy="11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5700" b="1" dirty="0">
                <a:latin typeface="+mj-lt"/>
              </a:rPr>
              <a:t>Homework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*Homework will go out on Thursday to be completed by the following Tuesday. 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*Spellings will be given out on a Friday, ready for a test on the following Friday. Please practise at home.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Basic 4" panose="020005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481291"/>
            <a:ext cx="1872208" cy="12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Messages are sent out on the school app</a:t>
            </a:r>
          </a:p>
          <a:p>
            <a:r>
              <a:rPr lang="en-GB" dirty="0">
                <a:latin typeface="+mj-lt"/>
              </a:rPr>
              <a:t>Check book bag daily</a:t>
            </a:r>
          </a:p>
          <a:p>
            <a:r>
              <a:rPr lang="en-GB" dirty="0">
                <a:latin typeface="+mj-lt"/>
              </a:rPr>
              <a:t>Parent consultations – October and March </a:t>
            </a:r>
          </a:p>
          <a:p>
            <a:r>
              <a:rPr lang="en-GB" dirty="0">
                <a:latin typeface="+mj-lt"/>
              </a:rPr>
              <a:t>Reports – mid year and end of year</a:t>
            </a: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90368"/>
            <a:ext cx="1991668" cy="14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is needed?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en-GB" sz="2800" u="sng" dirty="0">
                <a:latin typeface="+mj-lt"/>
              </a:rPr>
              <a:t>Labelled</a:t>
            </a:r>
            <a:r>
              <a:rPr lang="en-GB" sz="2800" dirty="0">
                <a:latin typeface="+mj-lt"/>
              </a:rPr>
              <a:t> school uniform. </a:t>
            </a:r>
          </a:p>
          <a:p>
            <a:r>
              <a:rPr lang="en-GB" sz="2800" dirty="0">
                <a:latin typeface="+mj-lt"/>
              </a:rPr>
              <a:t>Book bag – reading record returned daily.</a:t>
            </a:r>
          </a:p>
          <a:p>
            <a:r>
              <a:rPr lang="en-GB" sz="2800" dirty="0">
                <a:latin typeface="+mj-lt"/>
              </a:rPr>
              <a:t>PE kit –green, black or grey tracksuit with a yellow T-shirt, trainers.</a:t>
            </a:r>
          </a:p>
          <a:p>
            <a:r>
              <a:rPr lang="en-GB" sz="2800" dirty="0">
                <a:latin typeface="+mj-lt"/>
              </a:rPr>
              <a:t>No earrings on PE days as staff cannot take earrings out.</a:t>
            </a:r>
          </a:p>
          <a:p>
            <a:r>
              <a:rPr lang="en-GB" sz="2800" dirty="0">
                <a:latin typeface="+mj-lt"/>
              </a:rPr>
              <a:t>Children with long hair need their hair tied up.</a:t>
            </a:r>
          </a:p>
          <a:p>
            <a:r>
              <a:rPr lang="en-GB" sz="2800" dirty="0">
                <a:latin typeface="+mj-lt"/>
              </a:rPr>
              <a:t>Forest School alternate Thursdays.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Oak and Spruce both have PE on Monday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266292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Oak Class-</a:t>
            </a:r>
            <a:r>
              <a:rPr lang="en-GB" dirty="0">
                <a:latin typeface="+mj-lt"/>
              </a:rPr>
              <a:t> Mrs Goldie, Miss Duffel, Mrs Erdogan, Mrs Howes and Mrs Reinke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Spruce Class</a:t>
            </a:r>
            <a:r>
              <a:rPr lang="en-GB" dirty="0">
                <a:latin typeface="+mj-lt"/>
              </a:rPr>
              <a:t>- Miss Hartnell, Mrs Brandon, Mrs Akinci</a:t>
            </a: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7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listening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Are there any 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2780928"/>
            <a:ext cx="4022750" cy="31077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6B7EAE-FC3A-0A56-EEB3-409D9EB6BF95}"/>
                  </a:ext>
                </a:extLst>
              </p14:cNvPr>
              <p14:cNvContentPartPr/>
              <p14:nvPr/>
            </p14:nvContentPartPr>
            <p14:xfrm>
              <a:off x="8274600" y="2696040"/>
              <a:ext cx="18360" cy="3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6B7EAE-FC3A-0A56-EEB3-409D9EB6BF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5240" y="2686680"/>
                <a:ext cx="37080" cy="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79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Letter-join No-Lead 4" panose="02000505000000020003" pitchFamily="50" charset="0"/>
              </a:rPr>
              <a:t>You are able to drop off your child at their classroom any time between 8:30am and 8:45am. </a:t>
            </a:r>
          </a:p>
          <a:p>
            <a:r>
              <a:rPr lang="en-GB" dirty="0">
                <a:latin typeface="Letter-join No-Lead 4" panose="02000505000000020003" pitchFamily="50" charset="0"/>
              </a:rPr>
              <a:t>Activities are out on the table for the children during this time. The children are expected to put away their lunch boxes, coats, bags and water bottles.</a:t>
            </a:r>
          </a:p>
        </p:txBody>
      </p:sp>
    </p:spTree>
    <p:extLst>
      <p:ext uri="{BB962C8B-B14F-4D97-AF65-F5344CB8AC3E}">
        <p14:creationId xmlns:p14="http://schemas.microsoft.com/office/powerpoint/2010/main" val="155321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249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Basic 4" panose="02000505000000020003" pitchFamily="5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3016"/>
              </p:ext>
            </p:extLst>
          </p:nvPr>
        </p:nvGraphicFramePr>
        <p:xfrm>
          <a:off x="827584" y="1340768"/>
          <a:ext cx="7560840" cy="441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592">
                <a:tc>
                  <a:txBody>
                    <a:bodyPr/>
                    <a:lstStyle/>
                    <a:p>
                      <a:r>
                        <a:rPr lang="en-GB" sz="2800" dirty="0"/>
                        <a:t>English</a:t>
                      </a:r>
                    </a:p>
                    <a:p>
                      <a:r>
                        <a:rPr lang="en-GB" sz="2800" dirty="0"/>
                        <a:t>reading, writing, phonics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Maths</a:t>
                      </a:r>
                    </a:p>
                    <a:p>
                      <a:r>
                        <a:rPr lang="en-GB" sz="2800" dirty="0"/>
                        <a:t>Arithmetic,</a:t>
                      </a:r>
                      <a:r>
                        <a:rPr lang="en-GB" sz="2800" baseline="0" dirty="0"/>
                        <a:t> Reasoning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/>
                        <a:t>PSHE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French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88">
                <a:tc>
                  <a:txBody>
                    <a:bodyPr/>
                    <a:lstStyle/>
                    <a:p>
                      <a:r>
                        <a:rPr lang="en-GB" sz="2800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Art and Design</a:t>
                      </a:r>
                    </a:p>
                    <a:p>
                      <a:r>
                        <a:rPr lang="en-GB" sz="2800" dirty="0"/>
                        <a:t>Design and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86" y="54868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700" b="1" u="sng" dirty="0">
                <a:latin typeface="+mj-lt"/>
              </a:rPr>
              <a:t>Phonics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*We currently use a programme called ‘Phonics Bug’ to teach phonics. All children in year 1 will receive twice daily phonics lessons.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*All children in Year 1 will be screened for their phonics in June.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*This  screen is a statutory requirement and the results are shared with parents and are sent to the local authority. They will have to decode and read a variety of real and nonsense words. We will have another meeting closer to the test to go over this again.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9411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800" dirty="0">
                <a:latin typeface="Letter-join Basic 4" panose="02000505000000020003" pitchFamily="50" charset="0"/>
              </a:rPr>
            </a:br>
            <a:r>
              <a:rPr lang="en-GB" sz="2800" dirty="0"/>
              <a:t>These are examples from a previous test. All nonsense words have an alien picture next to them to show the children they are not real words and should just be sounded out.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914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914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5D74A-E74A-96B3-A55F-ACBDDC247E01}"/>
                  </a:ext>
                </a:extLst>
              </p14:cNvPr>
              <p14:cNvContentPartPr/>
              <p14:nvPr/>
            </p14:nvContentPartPr>
            <p14:xfrm>
              <a:off x="6532200" y="437220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5D74A-E74A-96B3-A55F-ACBDDC247E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2840" y="4362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4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74637"/>
            <a:ext cx="8229600" cy="1143000"/>
          </a:xfrm>
        </p:spPr>
        <p:txBody>
          <a:bodyPr/>
          <a:lstStyle/>
          <a:p>
            <a:r>
              <a:rPr lang="en-GB" dirty="0"/>
              <a:t>Rewards and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1059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Traffic light system for behaviour </a:t>
            </a:r>
          </a:p>
          <a:p>
            <a:r>
              <a:rPr lang="en-GB" dirty="0">
                <a:latin typeface="+mj-lt"/>
              </a:rPr>
              <a:t>Merits for outstanding work</a:t>
            </a:r>
          </a:p>
          <a:p>
            <a:r>
              <a:rPr lang="en-GB" dirty="0">
                <a:latin typeface="+mj-lt"/>
              </a:rPr>
              <a:t>House points for good behaviour around the school</a:t>
            </a:r>
          </a:p>
          <a:p>
            <a:endParaRPr lang="en-GB" dirty="0">
              <a:latin typeface="Letter-join Basic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721114"/>
            <a:ext cx="202319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2813" y="1626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etter-join Basic 4" panose="02000505000000020003" pitchFamily="50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5244"/>
            <a:ext cx="8229600" cy="1143000"/>
          </a:xfrm>
        </p:spPr>
        <p:txBody>
          <a:bodyPr/>
          <a:lstStyle/>
          <a:p>
            <a:r>
              <a:rPr lang="en-GB" dirty="0"/>
              <a:t>A typical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FD857-FFED-F10C-0307-ED338656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0" y="1124744"/>
            <a:ext cx="761481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785"/>
            <a:ext cx="8229600" cy="1143000"/>
          </a:xfrm>
        </p:spPr>
        <p:txBody>
          <a:bodyPr/>
          <a:lstStyle/>
          <a:p>
            <a:r>
              <a:rPr lang="en-GB" dirty="0"/>
              <a:t>Year One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Autumn 1 and 2 – Weather Watchers! </a:t>
            </a:r>
          </a:p>
          <a:p>
            <a:r>
              <a:rPr lang="en-GB" dirty="0">
                <a:latin typeface="+mj-lt"/>
              </a:rPr>
              <a:t>Spring 1 and 2 – Who’s Your Hero?  </a:t>
            </a:r>
          </a:p>
          <a:p>
            <a:r>
              <a:rPr lang="en-GB" dirty="0">
                <a:latin typeface="+mj-lt"/>
              </a:rPr>
              <a:t>Summer 1– Amazing Places and Spaces in the UK</a:t>
            </a:r>
          </a:p>
          <a:p>
            <a:r>
              <a:rPr lang="en-GB" dirty="0">
                <a:latin typeface="+mj-lt"/>
              </a:rPr>
              <a:t>Summer 2 – How to Post a Penguin Egg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55785"/>
            <a:ext cx="1584176" cy="1255365"/>
          </a:xfrm>
          <a:prstGeom prst="rect">
            <a:avLst/>
          </a:prstGeom>
        </p:spPr>
      </p:pic>
      <p:pic>
        <p:nvPicPr>
          <p:cNvPr id="1026" name="Picture 2" descr="Can AI help save penguins? - Microsoft News Center I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304256" cy="19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51623"/>
            <a:ext cx="1656184" cy="232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145" y="4346523"/>
            <a:ext cx="741239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etter-join Plus 4"/>
        <a:ea typeface=""/>
        <a:cs typeface=""/>
      </a:majorFont>
      <a:minorFont>
        <a:latin typeface="Letter-join Plus 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4B53BE2F724E83648D9D0D3DA5AD" ma:contentTypeVersion="15" ma:contentTypeDescription="Create a new document." ma:contentTypeScope="" ma:versionID="1db1bb76929b1cb563c517bedf124b89">
  <xsd:schema xmlns:xsd="http://www.w3.org/2001/XMLSchema" xmlns:xs="http://www.w3.org/2001/XMLSchema" xmlns:p="http://schemas.microsoft.com/office/2006/metadata/properties" xmlns:ns2="4ea9fd9f-4fc4-45f3-b363-30ace871f2b4" xmlns:ns3="a21df388-7340-4b2c-8a2f-84ce4c6e42d0" targetNamespace="http://schemas.microsoft.com/office/2006/metadata/properties" ma:root="true" ma:fieldsID="3adf85455f03ea99bf132f460800937c" ns2:_="" ns3:_="">
    <xsd:import namespace="4ea9fd9f-4fc4-45f3-b363-30ace871f2b4"/>
    <xsd:import namespace="a21df388-7340-4b2c-8a2f-84ce4c6e42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fd9f-4fc4-45f3-b363-30ace871f2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30c590a-df70-42f5-a6a4-fbbf85afd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df388-7340-4b2c-8a2f-84ce4c6e42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49ff9cc-e569-4b5b-9202-898c753810cc}" ma:internalName="TaxCatchAll" ma:showField="CatchAllData" ma:web="a21df388-7340-4b2c-8a2f-84ce4c6e4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a9fd9f-4fc4-45f3-b363-30ace871f2b4">
      <Terms xmlns="http://schemas.microsoft.com/office/infopath/2007/PartnerControls"/>
    </lcf76f155ced4ddcb4097134ff3c332f>
    <TaxCatchAll xmlns="a21df388-7340-4b2c-8a2f-84ce4c6e42d0"/>
  </documentManagement>
</p:properties>
</file>

<file path=customXml/itemProps1.xml><?xml version="1.0" encoding="utf-8"?>
<ds:datastoreItem xmlns:ds="http://schemas.openxmlformats.org/officeDocument/2006/customXml" ds:itemID="{21F52FC8-F98B-4E26-A972-CAF46A130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9fd9f-4fc4-45f3-b363-30ace871f2b4"/>
    <ds:schemaRef ds:uri="a21df388-7340-4b2c-8a2f-84ce4c6e4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AAB457-9838-45AB-A8D9-365F5F2154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6E158-B614-48BC-8EE4-305C63EB307C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4ea9fd9f-4fc4-45f3-b363-30ace871f2b4"/>
    <ds:schemaRef ds:uri="a21df388-7340-4b2c-8a2f-84ce4c6e42d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774</Words>
  <Application>Microsoft Office PowerPoint</Application>
  <PresentationFormat>On-screen Show (4:3)</PresentationFormat>
  <Paragraphs>121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Letter-join Basic 4</vt:lpstr>
      <vt:lpstr>Letter-join No-Lead 4</vt:lpstr>
      <vt:lpstr>Letter-join Plus 4</vt:lpstr>
      <vt:lpstr>Office Theme</vt:lpstr>
      <vt:lpstr>Welcome to our  Year 1 Information Meeting</vt:lpstr>
      <vt:lpstr>Year 1 Adults</vt:lpstr>
      <vt:lpstr>Soft Start</vt:lpstr>
      <vt:lpstr>National Curriculum </vt:lpstr>
      <vt:lpstr>PowerPoint Presentation</vt:lpstr>
      <vt:lpstr> These are examples from a previous test. All nonsense words have an alien picture next to them to show the children they are not real words and should just be sounded out. </vt:lpstr>
      <vt:lpstr>Rewards and Sanctions</vt:lpstr>
      <vt:lpstr>A typical day</vt:lpstr>
      <vt:lpstr>Year One Topics</vt:lpstr>
      <vt:lpstr>Knowledge Organiser</vt:lpstr>
      <vt:lpstr>My Happymind </vt:lpstr>
      <vt:lpstr>Trips</vt:lpstr>
      <vt:lpstr>Performance</vt:lpstr>
      <vt:lpstr>Supporting your child at home</vt:lpstr>
      <vt:lpstr>Supporting your child at home</vt:lpstr>
      <vt:lpstr>Supporting your child at home</vt:lpstr>
      <vt:lpstr>Supporting your child at home</vt:lpstr>
      <vt:lpstr>Communication</vt:lpstr>
      <vt:lpstr>What is needed? </vt:lpstr>
      <vt:lpstr>Thank you for listening  Are there any questions?</vt:lpstr>
    </vt:vector>
  </TitlesOfParts>
  <Company>The Thomas Willingale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Information Meeting</dc:title>
  <dc:creator>Marianne Oliver</dc:creator>
  <cp:lastModifiedBy>Lauren Titchmarsh</cp:lastModifiedBy>
  <cp:revision>59</cp:revision>
  <dcterms:created xsi:type="dcterms:W3CDTF">2018-09-12T08:35:00Z</dcterms:created>
  <dcterms:modified xsi:type="dcterms:W3CDTF">2024-09-10T14:31:18Z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0x0101002FE44B53BE2F724E83648D9D0D3DA5AD</vt:lpwstr>
  </property>
</Properties>
</file>