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7" r:id="rId7"/>
    <p:sldId id="273" r:id="rId8"/>
    <p:sldId id="269" r:id="rId9"/>
    <p:sldId id="260" r:id="rId10"/>
    <p:sldId id="289" r:id="rId11"/>
    <p:sldId id="286" r:id="rId12"/>
    <p:sldId id="291" r:id="rId13"/>
    <p:sldId id="274" r:id="rId14"/>
    <p:sldId id="276" r:id="rId15"/>
    <p:sldId id="271" r:id="rId16"/>
    <p:sldId id="277" r:id="rId17"/>
    <p:sldId id="278" r:id="rId18"/>
    <p:sldId id="265" r:id="rId19"/>
    <p:sldId id="266" r:id="rId20"/>
    <p:sldId id="282" r:id="rId21"/>
    <p:sldId id="293" r:id="rId22"/>
    <p:sldId id="290" r:id="rId23"/>
    <p:sldId id="292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93082-8660-B03B-CB37-86FBA2B1197B}" v="126" dt="2024-09-09T16:18:0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660"/>
  </p:normalViewPr>
  <p:slideViewPr>
    <p:cSldViewPr>
      <p:cViewPr varScale="1">
        <p:scale>
          <a:sx n="111" d="100"/>
          <a:sy n="111" d="100"/>
        </p:scale>
        <p:origin x="19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47254-E346-43CD-8705-E39D5370D3BC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6144-5066-4F9C-94BA-8879E000E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6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4558-2875-4654-9D83-71F46CA28FAA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F8339-F88B-424B-8677-E9AADDE5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</a:t>
            </a:r>
            <a:r>
              <a:rPr lang="en-GB" baseline="0" dirty="0"/>
              <a:t> introduce ourselves. Name, class, how long we’ve been here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Ria-</a:t>
            </a:r>
            <a:r>
              <a:rPr lang="en-GB" baseline="0" dirty="0"/>
              <a:t> predictions, main characters, sequences, comparing to other stories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8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Emma – board games/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Ria talk through hers – transition from rec to </a:t>
            </a:r>
            <a:r>
              <a:rPr lang="en-GB" dirty="0" err="1"/>
              <a:t>yr</a:t>
            </a:r>
            <a:r>
              <a:rPr lang="en-GB" dirty="0"/>
              <a:t>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Kim- </a:t>
            </a:r>
            <a:r>
              <a:rPr lang="en-GB" dirty="0" err="1"/>
              <a:t>Lunhctimes</a:t>
            </a:r>
            <a:r>
              <a:rPr lang="en-GB" baseline="0" dirty="0"/>
              <a:t> / Playtime activities/ buddy bench/ rubbish in boxes</a:t>
            </a:r>
            <a:r>
              <a:rPr lang="en-GB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Others on website.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Kit sent home half</a:t>
            </a:r>
            <a:r>
              <a:rPr lang="en-GB" baseline="0" dirty="0"/>
              <a:t> termly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4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speak through topics.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6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8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– how to find blog, reason for pm talking, send notes where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2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Lauren – if</a:t>
            </a:r>
            <a:r>
              <a:rPr lang="en-GB" baseline="0" dirty="0"/>
              <a:t> need assistance Mr Thorne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8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4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5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5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EBAA-7DE8-4610-AF0A-C2547724C9C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86BD-F0F9-408D-8426-A1A532F29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thomaswillingale.essex.sch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4881" y="4221089"/>
            <a:ext cx="50182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Letter-join 4" pitchFamily="2" charset="0"/>
              </a:rPr>
              <a:t>Year 2 </a:t>
            </a:r>
          </a:p>
          <a:p>
            <a:pPr algn="ctr"/>
            <a:endParaRPr lang="en-GB" sz="2800" b="1" dirty="0">
              <a:latin typeface="Letter-join 4" pitchFamily="2" charset="0"/>
            </a:endParaRPr>
          </a:p>
          <a:p>
            <a:pPr algn="ctr"/>
            <a:r>
              <a:rPr lang="en-GB" sz="2800" b="1" dirty="0">
                <a:latin typeface="Letter-join 4" pitchFamily="2" charset="0"/>
              </a:rPr>
              <a:t>Parent’s Meeting</a:t>
            </a:r>
          </a:p>
          <a:p>
            <a:pPr algn="ctr"/>
            <a:endParaRPr lang="en-GB" sz="2800" b="1" dirty="0">
              <a:latin typeface="Letter-join 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Letter-join 4" pitchFamily="2" charset="0"/>
                <a:ea typeface="Meiryo UI" pitchFamily="34" charset="-128"/>
                <a:cs typeface="Meiryo UI" pitchFamily="34" charset="-128"/>
              </a:rPr>
              <a:t>Welcome! </a:t>
            </a:r>
          </a:p>
        </p:txBody>
      </p:sp>
    </p:spTree>
    <p:extLst>
      <p:ext uri="{BB962C8B-B14F-4D97-AF65-F5344CB8AC3E}">
        <p14:creationId xmlns:p14="http://schemas.microsoft.com/office/powerpoint/2010/main" val="196400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 pitchFamily="2" charset="0"/>
              </a:rPr>
              <a:t>Rewards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Letter-join 4" pitchFamily="2" charset="0"/>
              </a:rPr>
              <a:t>Children will stay in their current house for house points. They are rewarded with these for good behaviour, making good choices, working hard etc. </a:t>
            </a:r>
          </a:p>
          <a:p>
            <a:endParaRPr lang="en-GB" sz="2400" dirty="0">
              <a:latin typeface="Letter-join 4" pitchFamily="2" charset="0"/>
            </a:endParaRPr>
          </a:p>
          <a:p>
            <a:r>
              <a:rPr lang="en-GB" sz="2400" dirty="0">
                <a:latin typeface="Letter-join 4"/>
              </a:rPr>
              <a:t>They can also earn ‘merits’. These are an individual reward which are collected on a ‘Merit Card.’ Children receive certificates for their successes with these throughout the year.</a:t>
            </a:r>
          </a:p>
          <a:p>
            <a:endParaRPr lang="en-GB" sz="2400" dirty="0">
              <a:latin typeface="Letter-join 4"/>
            </a:endParaRPr>
          </a:p>
          <a:p>
            <a:r>
              <a:rPr lang="en-GB" sz="2400" dirty="0">
                <a:latin typeface="Letter-join 4" pitchFamily="2" charset="0"/>
              </a:rPr>
              <a:t>The children start on Bronze and move through to Platinum. </a:t>
            </a:r>
          </a:p>
        </p:txBody>
      </p:sp>
    </p:spTree>
    <p:extLst>
      <p:ext uri="{BB962C8B-B14F-4D97-AF65-F5344CB8AC3E}">
        <p14:creationId xmlns:p14="http://schemas.microsoft.com/office/powerpoint/2010/main" val="364718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24" y="-137254"/>
            <a:ext cx="8229600" cy="1143000"/>
          </a:xfrm>
        </p:spPr>
        <p:txBody>
          <a:bodyPr/>
          <a:lstStyle/>
          <a:p>
            <a:r>
              <a:rPr lang="en-GB" b="1" dirty="0">
                <a:latin typeface="Letter-join 4" pitchFamily="2" charset="0"/>
              </a:rPr>
              <a:t>Rewards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282"/>
            <a:ext cx="8229600" cy="5792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Letter-join 4"/>
              </a:rPr>
              <a:t>We will continue to use the ‘Traffic Light’ System.</a:t>
            </a:r>
          </a:p>
          <a:p>
            <a:pPr marL="0" indent="0">
              <a:buNone/>
            </a:pPr>
            <a:endParaRPr lang="en-GB" sz="2000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Letter-join 4"/>
              </a:rPr>
              <a:t>Each morning the children will start on the green section.</a:t>
            </a:r>
          </a:p>
          <a:p>
            <a:pPr marL="0" indent="0">
              <a:buNone/>
            </a:pPr>
            <a:endParaRPr lang="en-GB" sz="2000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Letter-join 4"/>
              </a:rPr>
              <a:t>If a child moves to amber or red we always give them the opportunity to move back onto green. </a:t>
            </a:r>
          </a:p>
          <a:p>
            <a:pPr marL="0" indent="0">
              <a:buNone/>
            </a:pPr>
            <a:endParaRPr lang="en-GB" sz="2000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Letter-join 4"/>
              </a:rPr>
              <a:t>Ending the day on amber or red may result in a loss of some of their playtime. </a:t>
            </a:r>
          </a:p>
          <a:p>
            <a:pPr marL="0" indent="0">
              <a:buNone/>
            </a:pPr>
            <a:endParaRPr lang="en-GB" sz="2000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Letter-join 4"/>
              </a:rPr>
              <a:t>Some extreme behaviours, such as fighting or swearing will result in an immediate consequence. </a:t>
            </a:r>
          </a:p>
          <a:p>
            <a:pPr marL="0" indent="0">
              <a:buNone/>
            </a:pPr>
            <a:endParaRPr lang="en-GB" sz="2000" dirty="0">
              <a:latin typeface="Letter-join 4"/>
            </a:endParaRPr>
          </a:p>
          <a:p>
            <a:pPr marL="0" indent="0">
              <a:buNone/>
            </a:pPr>
            <a:r>
              <a:rPr lang="en-GB" sz="2000" dirty="0">
                <a:latin typeface="Letter-join 4"/>
              </a:rPr>
              <a:t>The children will have the opportunity to move up to the star. This is rewarded for good behaviour and being a good role model. </a:t>
            </a:r>
          </a:p>
          <a:p>
            <a:pPr marL="0" indent="0">
              <a:buNone/>
            </a:pPr>
            <a:endParaRPr lang="en-GB" sz="2400" dirty="0">
              <a:latin typeface="Letter-join 4"/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Letter-join 4"/>
              <a:ea typeface="Calibri"/>
              <a:cs typeface="Calibri"/>
            </a:endParaRPr>
          </a:p>
          <a:p>
            <a:endParaRPr lang="en-GB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60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 pitchFamily="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Letter-join 4" pitchFamily="2" charset="0"/>
              </a:rPr>
              <a:t>An email to </a:t>
            </a:r>
            <a:r>
              <a:rPr lang="en-GB" sz="2800" dirty="0">
                <a:latin typeface="Letter-join 4" pitchFamily="2" charset="0"/>
                <a:hlinkClick r:id="rId3"/>
              </a:rPr>
              <a:t>admin@thomaswillingale.essex.sch.uk</a:t>
            </a:r>
            <a:endParaRPr lang="en-GB" sz="2800" dirty="0">
              <a:latin typeface="Letter-join 4" pitchFamily="2" charset="0"/>
            </a:endParaRPr>
          </a:p>
          <a:p>
            <a:r>
              <a:rPr lang="en-GB" sz="2800" dirty="0">
                <a:latin typeface="Letter-join 4" pitchFamily="2" charset="0"/>
              </a:rPr>
              <a:t>Download school app.</a:t>
            </a:r>
          </a:p>
          <a:p>
            <a:r>
              <a:rPr lang="en-GB" sz="2800" dirty="0">
                <a:latin typeface="Letter-join 4" pitchFamily="2" charset="0"/>
              </a:rPr>
              <a:t>If you need to speak to the class teacher please do this after school. </a:t>
            </a:r>
          </a:p>
          <a:p>
            <a:r>
              <a:rPr lang="en-GB" sz="2800" dirty="0">
                <a:latin typeface="Letter-join 4" pitchFamily="2" charset="0"/>
              </a:rPr>
              <a:t>Check book bag daily. </a:t>
            </a:r>
          </a:p>
          <a:p>
            <a:r>
              <a:rPr lang="en-GB" sz="2800" dirty="0">
                <a:latin typeface="Letter-join 4" pitchFamily="2" charset="0"/>
              </a:rPr>
              <a:t>Parent consultations.  </a:t>
            </a:r>
          </a:p>
          <a:p>
            <a:r>
              <a:rPr lang="en-GB" sz="2800" dirty="0">
                <a:latin typeface="Letter-join 4" pitchFamily="2" charset="0"/>
              </a:rPr>
              <a:t>Reports throughout the year. </a:t>
            </a:r>
          </a:p>
          <a:p>
            <a:endParaRPr lang="en-GB" sz="2800" dirty="0">
              <a:latin typeface="Letter-join 4" pitchFamily="2" charset="0"/>
            </a:endParaRPr>
          </a:p>
          <a:p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88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91" y="1314033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In Year One the children are taught phonics using the ‘Phonics Bug’ programme.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In Year Two, we revise the sounds taught in Year One and then move onto the Year Two spelling and grammar curriculum. 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Those children who didn’t pass the phonics screening test in Year One will be given extra phonics intervention teaching and they will re-take the test in June.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1033"/>
            <a:ext cx="8229600" cy="1143000"/>
          </a:xfrm>
        </p:spPr>
        <p:txBody>
          <a:bodyPr/>
          <a:lstStyle/>
          <a:p>
            <a:r>
              <a:rPr lang="en-GB" dirty="0">
                <a:latin typeface="Letter-join 4" pitchFamily="2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202032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Letter-join 4" pitchFamily="2" charset="0"/>
              </a:rPr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3672408" cy="52555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Letter-join 4" pitchFamily="2" charset="0"/>
              </a:rPr>
              <a:t>Writing</a:t>
            </a:r>
          </a:p>
          <a:p>
            <a:pPr marL="0" indent="0">
              <a:buNone/>
            </a:pPr>
            <a:endParaRPr lang="en-GB" b="1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All children in Key Stage 1 are encouraged to join their writing using this format: 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The Letterjoin website can be accessed at home using individual logins. 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Please ask if you are unsure on how to access this.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24536" cy="51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2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Letter-join 4" pitchFamily="2" charset="0"/>
              </a:rPr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latin typeface="Letter-join 4"/>
              </a:rPr>
              <a:t>Reading</a:t>
            </a:r>
            <a:r>
              <a:rPr lang="en-GB" dirty="0">
                <a:latin typeface="Letter-join 4"/>
              </a:rPr>
              <a:t> </a:t>
            </a:r>
            <a:endParaRPr lang="en-GB" b="1" u="sng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/>
              </a:rPr>
              <a:t>Please record each time you read with your child in their reading record. </a:t>
            </a:r>
          </a:p>
          <a:p>
            <a:pPr marL="0" indent="0">
              <a:buNone/>
            </a:pPr>
            <a:r>
              <a:rPr lang="en-GB" dirty="0">
                <a:latin typeface="Letter-join 4"/>
              </a:rPr>
              <a:t>When your child finishes their book, it is their responsibility to place it in the reading tray in their classroom. 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 pitchFamily="2" charset="0"/>
              </a:rPr>
              <a:t>Whilst reading together, please ask your child questions to check their understanding.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8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Letter-join 4" pitchFamily="2" charset="0"/>
              </a:rPr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latin typeface="Letter-join 4" pitchFamily="2" charset="0"/>
              </a:rPr>
              <a:t>Maths</a:t>
            </a:r>
          </a:p>
          <a:p>
            <a:pPr marL="0" indent="0">
              <a:buNone/>
            </a:pPr>
            <a:endParaRPr lang="en-GB" b="1" u="sng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Letter-join 4" pitchFamily="2" charset="0"/>
              </a:rPr>
              <a:t>Number bonds to 10 then to 20 and the related subtraction facts. </a:t>
            </a:r>
          </a:p>
          <a:p>
            <a:pPr marL="0" indent="0">
              <a:buNone/>
            </a:pPr>
            <a:r>
              <a:rPr lang="en-GB" sz="2400" dirty="0">
                <a:latin typeface="Letter-join 4" pitchFamily="2" charset="0"/>
              </a:rPr>
              <a:t>Times tables and related division facts 10, 5 and 2. </a:t>
            </a:r>
          </a:p>
          <a:p>
            <a:pPr marL="0" indent="0">
              <a:buNone/>
            </a:pPr>
            <a:r>
              <a:rPr lang="en-GB" sz="2400" dirty="0">
                <a:latin typeface="Letter-join 4" pitchFamily="2" charset="0"/>
              </a:rPr>
              <a:t>Mental addition and subtraction. </a:t>
            </a:r>
          </a:p>
          <a:p>
            <a:pPr marL="0" indent="0">
              <a:buNone/>
            </a:pPr>
            <a:r>
              <a:rPr lang="en-GB" sz="2400" dirty="0">
                <a:latin typeface="Letter-join 4" pitchFamily="2" charset="0"/>
              </a:rPr>
              <a:t>Time. </a:t>
            </a:r>
          </a:p>
          <a:p>
            <a:pPr marL="0" indent="0">
              <a:buNone/>
            </a:pPr>
            <a:r>
              <a:rPr lang="en-GB" sz="2400" dirty="0">
                <a:latin typeface="Letter-join 4" pitchFamily="2" charset="0"/>
              </a:rPr>
              <a:t>Money. </a:t>
            </a:r>
          </a:p>
        </p:txBody>
      </p:sp>
    </p:spTree>
    <p:extLst>
      <p:ext uri="{BB962C8B-B14F-4D97-AF65-F5344CB8AC3E}">
        <p14:creationId xmlns:p14="http://schemas.microsoft.com/office/powerpoint/2010/main" val="134498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 pitchFamily="2" charset="0"/>
              </a:rPr>
              <a:t>Spellings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etter-join 4" pitchFamily="2" charset="0"/>
              </a:rPr>
              <a:t>As in year one, we will send spellings home every Friday for the children to learn.</a:t>
            </a:r>
          </a:p>
          <a:p>
            <a:r>
              <a:rPr lang="en-GB" sz="2400" dirty="0">
                <a:latin typeface="Letter-join 4" pitchFamily="2" charset="0"/>
              </a:rPr>
              <a:t>Children will be tested on these on the following Friday.</a:t>
            </a:r>
          </a:p>
          <a:p>
            <a:r>
              <a:rPr lang="en-GB" sz="2400" dirty="0">
                <a:latin typeface="Letter-join 4" pitchFamily="2" charset="0"/>
              </a:rPr>
              <a:t>They may be a mixture of common exception words and also spelling patterns linked to their phonics.</a:t>
            </a:r>
          </a:p>
          <a:p>
            <a:r>
              <a:rPr lang="en-GB" sz="2400" dirty="0">
                <a:latin typeface="Letter-join 4" pitchFamily="2" charset="0"/>
              </a:rPr>
              <a:t>It is important that you support your child to learn these at home and discuss the meaning of the words. </a:t>
            </a:r>
          </a:p>
          <a:p>
            <a:endParaRPr lang="en-GB" sz="2400" dirty="0">
              <a:latin typeface="Letter-join 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2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/>
              </a:rPr>
              <a:t>My Happy mind </a:t>
            </a:r>
          </a:p>
        </p:txBody>
      </p:sp>
      <p:pic>
        <p:nvPicPr>
          <p:cNvPr id="6" name="Content Placeholder 5" descr="A poster with text and images of cell phones&#10;&#10;Description automatically generated">
            <a:extLst>
              <a:ext uri="{FF2B5EF4-FFF2-40B4-BE49-F238E27FC236}">
                <a16:creationId xmlns:a16="http://schemas.microsoft.com/office/drawing/2014/main" id="{FDEBADB9-5491-A2E9-A9FA-42752B7C2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104" y="1229498"/>
            <a:ext cx="3623170" cy="5370341"/>
          </a:xfrm>
        </p:spPr>
      </p:pic>
    </p:spTree>
    <p:extLst>
      <p:ext uri="{BB962C8B-B14F-4D97-AF65-F5344CB8AC3E}">
        <p14:creationId xmlns:p14="http://schemas.microsoft.com/office/powerpoint/2010/main" val="3187887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latin typeface="Letter-join 4" panose="02000805000000020003" pitchFamily="2" charset="0"/>
              </a:rPr>
              <a:t>Log 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Letter-join 4" panose="02000805000000020003" pitchFamily="2" charset="0"/>
              </a:rPr>
              <a:t>In your child’ reading record, you will find log ins for different learning tools:</a:t>
            </a:r>
          </a:p>
          <a:p>
            <a:r>
              <a:rPr lang="en-GB" dirty="0">
                <a:latin typeface="Letter-join 4"/>
              </a:rPr>
              <a:t>Letter join (coming soon)</a:t>
            </a:r>
            <a:endParaRPr lang="en-GB" dirty="0">
              <a:latin typeface="Letter-join 4" panose="02000805000000020003" pitchFamily="2" charset="0"/>
            </a:endParaRPr>
          </a:p>
          <a:p>
            <a:r>
              <a:rPr lang="en-GB" dirty="0">
                <a:latin typeface="Letter-join 4"/>
              </a:rPr>
              <a:t>Times Table Rockstars (coming soon)</a:t>
            </a:r>
          </a:p>
          <a:p>
            <a:r>
              <a:rPr lang="en-GB" dirty="0">
                <a:latin typeface="Letter-join 4"/>
              </a:rPr>
              <a:t>Phonics Bug digital books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376454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>
                <a:latin typeface="Letter-join 4" pitchFamily="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u="sng" dirty="0">
                <a:latin typeface="Letter-join 4"/>
                <a:cs typeface="Lao UI"/>
              </a:rPr>
              <a:t>Miss Higgs </a:t>
            </a:r>
            <a:r>
              <a:rPr lang="en-GB" dirty="0">
                <a:latin typeface="Letter-join 4"/>
                <a:cs typeface="Lao UI"/>
              </a:rPr>
              <a:t>– </a:t>
            </a:r>
          </a:p>
          <a:p>
            <a:r>
              <a:rPr lang="en-GB" sz="2400" dirty="0">
                <a:latin typeface="Letter-join 4"/>
                <a:cs typeface="Lao UI"/>
              </a:rPr>
              <a:t>Willow Class Teacher</a:t>
            </a:r>
          </a:p>
          <a:p>
            <a:endParaRPr lang="en-GB" sz="2400" dirty="0">
              <a:solidFill>
                <a:schemeClr val="tx1"/>
              </a:solidFill>
              <a:latin typeface="Letter-join 4" pitchFamily="2" charset="0"/>
              <a:cs typeface="Lao UI" pitchFamily="34" charset="0"/>
            </a:endParaRPr>
          </a:p>
          <a:p>
            <a:endParaRPr lang="en-GB" dirty="0">
              <a:solidFill>
                <a:schemeClr val="tx1"/>
              </a:solidFill>
              <a:latin typeface="Letter-join 4" pitchFamily="2" charset="0"/>
              <a:cs typeface="Lao UI" pitchFamily="34" charset="0"/>
            </a:endParaRPr>
          </a:p>
          <a:p>
            <a:r>
              <a:rPr lang="en-GB" b="1" u="sng" dirty="0">
                <a:latin typeface="Letter-join 4"/>
                <a:cs typeface="Lao UI"/>
              </a:rPr>
              <a:t>Mrs Ayaz</a:t>
            </a:r>
            <a:r>
              <a:rPr lang="en-GB" dirty="0">
                <a:latin typeface="Letter-join 4"/>
                <a:cs typeface="Lao UI"/>
              </a:rPr>
              <a:t>– </a:t>
            </a:r>
          </a:p>
          <a:p>
            <a:r>
              <a:rPr lang="en-GB" sz="2400" dirty="0">
                <a:solidFill>
                  <a:schemeClr val="tx1"/>
                </a:solidFill>
                <a:latin typeface="Letter-join 4" pitchFamily="2" charset="0"/>
                <a:cs typeface="Lao UI" pitchFamily="34" charset="0"/>
              </a:rPr>
              <a:t>Juniper Class Teacher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/>
          <a:lstStyle/>
          <a:p>
            <a:r>
              <a:rPr lang="en-GB" dirty="0">
                <a:latin typeface="Letter-join Basic 4" panose="02000505000000020003" pitchFamily="50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0196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67" y="-26735"/>
            <a:ext cx="8229600" cy="1143000"/>
          </a:xfrm>
        </p:spPr>
        <p:txBody>
          <a:bodyPr/>
          <a:lstStyle/>
          <a:p>
            <a:r>
              <a:rPr lang="en-GB" b="1" dirty="0">
                <a:latin typeface="Letter-join 4" pitchFamily="2" charset="0"/>
              </a:rPr>
              <a:t>The Curriculum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79" y="1484784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Letter-join 4" pitchFamily="2" charset="0"/>
              </a:rPr>
              <a:t>Your child will be taught:</a:t>
            </a:r>
          </a:p>
          <a:p>
            <a:pPr algn="ctr"/>
            <a:endParaRPr lang="en-GB" sz="2400" b="1" dirty="0">
              <a:latin typeface="Letter-join 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English (reading, writing, phonics, </a:t>
            </a:r>
            <a:r>
              <a:rPr lang="en-GB" sz="2000" dirty="0" err="1">
                <a:latin typeface="Letter-join 4" pitchFamily="2" charset="0"/>
              </a:rPr>
              <a:t>SPaG</a:t>
            </a:r>
            <a:r>
              <a:rPr lang="en-GB" sz="2000" dirty="0">
                <a:latin typeface="Letter-join 4" pitchFamily="2" charset="0"/>
              </a:rPr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Maths,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Science,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History,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Geography,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Computing,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Music,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PSHE,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PE,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Art and D&amp;T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4" pitchFamily="2" charset="0"/>
              </a:rPr>
              <a:t>French lessons.</a:t>
            </a:r>
          </a:p>
          <a:p>
            <a:pPr algn="ctr"/>
            <a:r>
              <a:rPr lang="en-GB" sz="2000" dirty="0">
                <a:latin typeface="Letter-join 4" pitchFamily="2" charset="0"/>
              </a:rPr>
              <a:t>  </a:t>
            </a:r>
          </a:p>
          <a:p>
            <a:pPr algn="ctr"/>
            <a:r>
              <a:rPr lang="en-GB" sz="2000" dirty="0">
                <a:latin typeface="Letter-join 4" pitchFamily="2" charset="0"/>
              </a:rPr>
              <a:t>We will teach all of the subjects in a cross curricular way. </a:t>
            </a:r>
          </a:p>
          <a:p>
            <a:pPr algn="ctr"/>
            <a:endParaRPr lang="en-GB" sz="2400" dirty="0">
              <a:latin typeface="Letter-join 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3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>
                <a:latin typeface="Letter-join 4" pitchFamily="2" charset="0"/>
              </a:rPr>
              <a:t>A Typical Day</a:t>
            </a:r>
          </a:p>
        </p:txBody>
      </p:sp>
      <p:pic>
        <p:nvPicPr>
          <p:cNvPr id="4" name="Picture 3" descr="A calendar with different colored squares&#10;&#10;Description automatically generated">
            <a:extLst>
              <a:ext uri="{FF2B5EF4-FFF2-40B4-BE49-F238E27FC236}">
                <a16:creationId xmlns:a16="http://schemas.microsoft.com/office/drawing/2014/main" id="{8B1B4963-0D0F-E67B-D1DF-5FB5F43A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0" y="1223190"/>
            <a:ext cx="7285596" cy="49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7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>
                <a:latin typeface="Letter-join 4" pitchFamily="2" charset="0"/>
              </a:rPr>
              <a:t>What is needed?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7091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Letter-join 4" pitchFamily="2" charset="0"/>
              </a:rPr>
              <a:t>Labelled School uniform </a:t>
            </a:r>
          </a:p>
          <a:p>
            <a:r>
              <a:rPr lang="en-GB" dirty="0">
                <a:latin typeface="Letter-join 4"/>
              </a:rPr>
              <a:t>Book Bag – reading book and record in school everyday. </a:t>
            </a:r>
          </a:p>
          <a:p>
            <a:r>
              <a:rPr lang="en-GB" dirty="0">
                <a:latin typeface="Letter-join 4"/>
              </a:rPr>
              <a:t>PE days are Wednesday and Thursday (no earrings and long hair tied up.)</a:t>
            </a:r>
          </a:p>
          <a:p>
            <a:r>
              <a:rPr lang="en-GB" dirty="0">
                <a:latin typeface="Letter-join 4" pitchFamily="2" charset="0"/>
              </a:rPr>
              <a:t>Labelled water bottle</a:t>
            </a:r>
          </a:p>
          <a:p>
            <a:r>
              <a:rPr lang="en-GB" dirty="0">
                <a:latin typeface="Letter-join 4"/>
              </a:rPr>
              <a:t>Appropriate forest school wear, every other Tuesday </a:t>
            </a:r>
            <a:endParaRPr lang="en-GB" dirty="0">
              <a:latin typeface="Letter-join 4" pitchFamily="2" charset="0"/>
            </a:endParaRPr>
          </a:p>
          <a:p>
            <a:r>
              <a:rPr lang="en-GB" dirty="0">
                <a:latin typeface="Letter-join 4"/>
              </a:rPr>
              <a:t>Wellies to remain in school for opal play</a:t>
            </a: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9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Letter-join 4" pitchFamily="2" charset="0"/>
              </a:rPr>
              <a:t>Year 2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latin typeface="Letter-join 4" pitchFamily="2" charset="0"/>
              </a:rPr>
              <a:t>Great and Ghastly Events </a:t>
            </a:r>
          </a:p>
          <a:p>
            <a:r>
              <a:rPr lang="en-GB" dirty="0">
                <a:latin typeface="Letter-join 4" pitchFamily="2" charset="0"/>
              </a:rPr>
              <a:t>Australian Adventures </a:t>
            </a:r>
          </a:p>
          <a:p>
            <a:r>
              <a:rPr lang="en-GB" dirty="0">
                <a:latin typeface="Letter-join 4" pitchFamily="2" charset="0"/>
              </a:rPr>
              <a:t>Field to Fork </a:t>
            </a:r>
          </a:p>
          <a:p>
            <a:r>
              <a:rPr lang="en-GB" dirty="0">
                <a:latin typeface="Letter-join 4" pitchFamily="2" charset="0"/>
              </a:rPr>
              <a:t>Marvellous Mechanisms</a:t>
            </a:r>
          </a:p>
          <a:p>
            <a:pPr marL="0" indent="0">
              <a:buNone/>
            </a:pPr>
            <a:endParaRPr lang="en-GB" dirty="0">
              <a:latin typeface="Letter-join 4" pitchFamily="2" charset="0"/>
            </a:endParaRPr>
          </a:p>
          <a:p>
            <a:pPr marL="0" indent="0">
              <a:buNone/>
            </a:pPr>
            <a:r>
              <a:rPr lang="en-GB" dirty="0">
                <a:latin typeface="Letter-join 4"/>
              </a:rPr>
              <a:t>Our knowledge organisers go into more detail about what your children will be learning throughout each topic. These can be found on the Year 2 class pages on the website. </a:t>
            </a:r>
          </a:p>
          <a:p>
            <a:endParaRPr lang="en-GB" dirty="0">
              <a:latin typeface="Letter-join 4" pitchFamily="2" charset="0"/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95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Letter-join 4" pitchFamily="2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Letter-join 4" pitchFamily="2" charset="0"/>
            </a:endParaRPr>
          </a:p>
          <a:p>
            <a:r>
              <a:rPr lang="en-GB" sz="2400" dirty="0">
                <a:latin typeface="Letter-join 4" pitchFamily="2" charset="0"/>
              </a:rPr>
              <a:t>Maths and English homework will be set on a Thursday. </a:t>
            </a:r>
          </a:p>
          <a:p>
            <a:endParaRPr lang="en-GB" sz="2400" dirty="0">
              <a:latin typeface="Letter-join 4" pitchFamily="2" charset="0"/>
            </a:endParaRPr>
          </a:p>
          <a:p>
            <a:r>
              <a:rPr lang="en-GB" sz="2400" dirty="0">
                <a:latin typeface="Letter-join 4" pitchFamily="2" charset="0"/>
              </a:rPr>
              <a:t>This will need to be returned on the following Tuesday.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8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 pitchFamily="2" charset="0"/>
              </a:rPr>
              <a:t>Reading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4" pitchFamily="2" charset="0"/>
              </a:rPr>
              <a:t>This year we will continue with our reading approach. This has seen an improvement in children's fluency when reading as well as their vocabulary. </a:t>
            </a:r>
          </a:p>
          <a:p>
            <a:endParaRPr lang="en-GB" sz="2800" dirty="0"/>
          </a:p>
          <a:p>
            <a:pPr algn="ctr"/>
            <a:r>
              <a:rPr lang="en-GB" sz="2400" dirty="0">
                <a:latin typeface="Letter-join 4" pitchFamily="2" charset="0"/>
              </a:rPr>
              <a:t>This means teachers will predominantly be reading with your child in whole class scenarios.</a:t>
            </a:r>
          </a:p>
          <a:p>
            <a:pPr algn="ctr"/>
            <a:endParaRPr lang="en-GB" sz="2400" dirty="0">
              <a:latin typeface="Letter-join 4" pitchFamily="2" charset="0"/>
            </a:endParaRPr>
          </a:p>
          <a:p>
            <a:pPr algn="ctr"/>
            <a:r>
              <a:rPr lang="en-GB" sz="2400" dirty="0">
                <a:latin typeface="Letter-join 4" pitchFamily="2" charset="0"/>
              </a:rPr>
              <a:t> We will listen to each child read individually once per half term. However, the LSA will listen to them read at least once a week. </a:t>
            </a:r>
          </a:p>
        </p:txBody>
      </p:sp>
    </p:spTree>
    <p:extLst>
      <p:ext uri="{BB962C8B-B14F-4D97-AF65-F5344CB8AC3E}">
        <p14:creationId xmlns:p14="http://schemas.microsoft.com/office/powerpoint/2010/main" val="411148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etter-join 4" pitchFamily="2" charset="0"/>
              </a:rPr>
              <a:t>Reading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47" y="1628800"/>
            <a:ext cx="822950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latin typeface="Letter-join 4"/>
              </a:rPr>
              <a:t>It is really important that children are reading at home at least 3 times a week. Before we change your child's book, reading records need to evidence that the book has been read at least twice. This helps develop fluency and understanding. </a:t>
            </a:r>
            <a:endParaRPr lang="en-GB" sz="2400" dirty="0">
              <a:latin typeface="Letter-join 4" pitchFamily="2" charset="0"/>
            </a:endParaRPr>
          </a:p>
          <a:p>
            <a:pPr algn="ctr"/>
            <a:endParaRPr lang="en-GB" sz="2400" dirty="0">
              <a:latin typeface="Letter-join 4" pitchFamily="2" charset="0"/>
            </a:endParaRPr>
          </a:p>
          <a:p>
            <a:pPr algn="ctr"/>
            <a:r>
              <a:rPr lang="en-GB" sz="2400" dirty="0">
                <a:latin typeface="Letter-join 4"/>
              </a:rPr>
              <a:t>Every Monday each child’s reading record will be monitored and children will receive house points for the amount of times they have read at home.</a:t>
            </a:r>
          </a:p>
          <a:p>
            <a:pPr algn="ctr"/>
            <a:endParaRPr lang="en-GB" sz="2400" dirty="0">
              <a:latin typeface="Letter-join 4" pitchFamily="2" charset="0"/>
            </a:endParaRPr>
          </a:p>
          <a:p>
            <a:pPr algn="ctr"/>
            <a:r>
              <a:rPr lang="en-GB" sz="2400" dirty="0">
                <a:latin typeface="Letter-join 4"/>
              </a:rPr>
              <a:t>To motivate the children to read at home, both classes have a reading rocket where children can earn points to reach the stars.  </a:t>
            </a:r>
            <a:endParaRPr lang="en-GB" sz="2400" dirty="0">
              <a:latin typeface="Letter-join 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5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4B53BE2F724E83648D9D0D3DA5AD" ma:contentTypeVersion="15" ma:contentTypeDescription="Create a new document." ma:contentTypeScope="" ma:versionID="1db1bb76929b1cb563c517bedf124b89">
  <xsd:schema xmlns:xsd="http://www.w3.org/2001/XMLSchema" xmlns:xs="http://www.w3.org/2001/XMLSchema" xmlns:p="http://schemas.microsoft.com/office/2006/metadata/properties" xmlns:ns2="4ea9fd9f-4fc4-45f3-b363-30ace871f2b4" xmlns:ns3="a21df388-7340-4b2c-8a2f-84ce4c6e42d0" targetNamespace="http://schemas.microsoft.com/office/2006/metadata/properties" ma:root="true" ma:fieldsID="3adf85455f03ea99bf132f460800937c" ns2:_="" ns3:_="">
    <xsd:import namespace="4ea9fd9f-4fc4-45f3-b363-30ace871f2b4"/>
    <xsd:import namespace="a21df388-7340-4b2c-8a2f-84ce4c6e42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fd9f-4fc4-45f3-b363-30ace871f2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30c590a-df70-42f5-a6a4-fbbf85afd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df388-7340-4b2c-8a2f-84ce4c6e42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49ff9cc-e569-4b5b-9202-898c753810cc}" ma:internalName="TaxCatchAll" ma:showField="CatchAllData" ma:web="a21df388-7340-4b2c-8a2f-84ce4c6e4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a9fd9f-4fc4-45f3-b363-30ace871f2b4">
      <Terms xmlns="http://schemas.microsoft.com/office/infopath/2007/PartnerControls"/>
    </lcf76f155ced4ddcb4097134ff3c332f>
    <TaxCatchAll xmlns="a21df388-7340-4b2c-8a2f-84ce4c6e42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D9793-5EA0-4092-813E-84EE7F5C5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9fd9f-4fc4-45f3-b363-30ace871f2b4"/>
    <ds:schemaRef ds:uri="a21df388-7340-4b2c-8a2f-84ce4c6e4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B498C7-D0DB-41BA-8800-C6CB9977B31B}">
  <ds:schemaRefs>
    <ds:schemaRef ds:uri="http://schemas.microsoft.com/office/2006/metadata/properties"/>
    <ds:schemaRef ds:uri="http://schemas.microsoft.com/office/infopath/2007/PartnerControls"/>
    <ds:schemaRef ds:uri="4ea9fd9f-4fc4-45f3-b363-30ace871f2b4"/>
    <ds:schemaRef ds:uri="a21df388-7340-4b2c-8a2f-84ce4c6e42d0"/>
  </ds:schemaRefs>
</ds:datastoreItem>
</file>

<file path=customXml/itemProps3.xml><?xml version="1.0" encoding="utf-8"?>
<ds:datastoreItem xmlns:ds="http://schemas.openxmlformats.org/officeDocument/2006/customXml" ds:itemID="{01935324-D806-4BD3-AE73-62E33CDB6E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1028</Words>
  <Application>Microsoft Office PowerPoint</Application>
  <PresentationFormat>On-screen Show (4:3)</PresentationFormat>
  <Paragraphs>151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Letter-join 4</vt:lpstr>
      <vt:lpstr>Letter-join Basic 4</vt:lpstr>
      <vt:lpstr>Office Theme</vt:lpstr>
      <vt:lpstr>PowerPoint Presentation</vt:lpstr>
      <vt:lpstr>Welcome</vt:lpstr>
      <vt:lpstr>The Curriculum </vt:lpstr>
      <vt:lpstr>A Typical Day</vt:lpstr>
      <vt:lpstr>What is needed? </vt:lpstr>
      <vt:lpstr>Year 2 Topics</vt:lpstr>
      <vt:lpstr>Homework</vt:lpstr>
      <vt:lpstr>Reading </vt:lpstr>
      <vt:lpstr>Reading </vt:lpstr>
      <vt:lpstr>Rewards and Sanctions</vt:lpstr>
      <vt:lpstr>Rewards and Sanctions</vt:lpstr>
      <vt:lpstr>Communication</vt:lpstr>
      <vt:lpstr>Phonics</vt:lpstr>
      <vt:lpstr>Supporting your child at home</vt:lpstr>
      <vt:lpstr>Supporting your child at home</vt:lpstr>
      <vt:lpstr>Supporting your child at home</vt:lpstr>
      <vt:lpstr>Spellings </vt:lpstr>
      <vt:lpstr>My Happy mind </vt:lpstr>
      <vt:lpstr>Log ins</vt:lpstr>
      <vt:lpstr>Any questions?</vt:lpstr>
    </vt:vector>
  </TitlesOfParts>
  <Company>The Thomas Willingale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One Parent’s meeting  Wednesday 7th September 2016</dc:title>
  <dc:creator>Emma Redgwell</dc:creator>
  <cp:lastModifiedBy>Charlotte Higgs</cp:lastModifiedBy>
  <cp:revision>144</cp:revision>
  <cp:lastPrinted>2021-09-06T11:03:33Z</cp:lastPrinted>
  <dcterms:created xsi:type="dcterms:W3CDTF">2016-08-03T19:57:21Z</dcterms:created>
  <dcterms:modified xsi:type="dcterms:W3CDTF">2024-09-11T16:02:46Z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0x0101002FE44B53BE2F724E83648D9D0D3DA5AD</vt:lpwstr>
  </property>
  <property fmtid="{D5CDD505-2E9C-101B-9397-08002B2CF9AE}" pid="3" name="MediaServiceImageTags">
    <vt:lpwstr/>
  </property>
</Properties>
</file>