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72" r:id="rId6"/>
    <p:sldId id="286" r:id="rId7"/>
    <p:sldId id="263" r:id="rId8"/>
    <p:sldId id="257" r:id="rId9"/>
    <p:sldId id="259" r:id="rId10"/>
    <p:sldId id="260" r:id="rId11"/>
    <p:sldId id="261" r:id="rId12"/>
    <p:sldId id="275" r:id="rId13"/>
    <p:sldId id="274" r:id="rId14"/>
    <p:sldId id="281" r:id="rId15"/>
    <p:sldId id="284" r:id="rId16"/>
    <p:sldId id="276" r:id="rId17"/>
    <p:sldId id="283" r:id="rId18"/>
    <p:sldId id="277" r:id="rId19"/>
    <p:sldId id="285" r:id="rId20"/>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52BFAE-6AB6-48EE-BFE8-641A814E2FF5}" v="5" dt="2024-09-06T15:16:01.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8" autoAdjust="0"/>
    <p:restoredTop sz="94540" autoAdjust="0"/>
  </p:normalViewPr>
  <p:slideViewPr>
    <p:cSldViewPr>
      <p:cViewPr varScale="1">
        <p:scale>
          <a:sx n="77" d="100"/>
          <a:sy n="77" d="100"/>
        </p:scale>
        <p:origin x="184" y="776"/>
      </p:cViewPr>
      <p:guideLst>
        <p:guide orient="horz" pos="2160"/>
        <p:guide pos="2880"/>
      </p:guideLst>
    </p:cSldViewPr>
  </p:slideViewPr>
  <p:outlineViewPr>
    <p:cViewPr>
      <p:scale>
        <a:sx n="33" d="100"/>
        <a:sy n="33" d="100"/>
      </p:scale>
      <p:origin x="0" y="3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76D56EC-53AF-42E6-9D08-2DC24B237B8F}" type="datetimeFigureOut">
              <a:rPr lang="en-US" smtClean="0"/>
              <a:t>9/15/24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D483379-9D12-4B2A-BFE8-8DF705A7B4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6D56EC-53AF-42E6-9D08-2DC24B237B8F}" type="datetimeFigureOut">
              <a:rPr lang="en-US" smtClean="0"/>
              <a:t>9/15/24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t>9/15/24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6D56EC-53AF-42E6-9D08-2DC24B237B8F}" type="datetimeFigureOut">
              <a:rPr lang="en-US" smtClean="0"/>
              <a:t>9/15/24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76D56EC-53AF-42E6-9D08-2DC24B237B8F}" type="datetimeFigureOut">
              <a:rPr lang="en-US" smtClean="0"/>
              <a:t>9/15/24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D56EC-53AF-42E6-9D08-2DC24B237B8F}" type="datetimeFigureOut">
              <a:rPr lang="en-US" smtClean="0"/>
              <a:t>9/15/24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t>9/15/24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6D56EC-53AF-42E6-9D08-2DC24B237B8F}" type="datetimeFigureOut">
              <a:rPr lang="en-US" smtClean="0"/>
              <a:t>9/15/24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483379-9D12-4B2A-BFE8-8DF705A7B41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6D56EC-53AF-42E6-9D08-2DC24B237B8F}" type="datetimeFigureOut">
              <a:rPr lang="en-US" smtClean="0"/>
              <a:t>9/15/24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483379-9D12-4B2A-BFE8-8DF705A7B41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timestables.co.uk/"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8126648" cy="1470025"/>
          </a:xfrm>
        </p:spPr>
        <p:txBody>
          <a:bodyPr>
            <a:normAutofit/>
          </a:bodyPr>
          <a:lstStyle/>
          <a:p>
            <a:pPr algn="ctr"/>
            <a:r>
              <a:rPr lang="en-GB" u="sng" dirty="0">
                <a:solidFill>
                  <a:srgbClr val="00B050"/>
                </a:solidFill>
              </a:rPr>
              <a:t>Welcome to the Year 4!</a:t>
            </a:r>
            <a:endParaRPr lang="en-US" u="sng" dirty="0">
              <a:solidFill>
                <a:srgbClr val="00B050"/>
              </a:solidFill>
            </a:endParaRPr>
          </a:p>
        </p:txBody>
      </p:sp>
      <p:sp>
        <p:nvSpPr>
          <p:cNvPr id="3" name="Subtitle 2"/>
          <p:cNvSpPr>
            <a:spLocks noGrp="1"/>
          </p:cNvSpPr>
          <p:nvPr>
            <p:ph type="subTitle" idx="1"/>
          </p:nvPr>
        </p:nvSpPr>
        <p:spPr>
          <a:xfrm>
            <a:off x="228600" y="2362200"/>
            <a:ext cx="6810070" cy="2590800"/>
          </a:xfrm>
        </p:spPr>
        <p:txBody>
          <a:bodyPr>
            <a:normAutofit/>
          </a:bodyPr>
          <a:lstStyle/>
          <a:p>
            <a:pPr algn="l"/>
            <a:r>
              <a:rPr lang="en-US" sz="2800" u="sng" dirty="0">
                <a:solidFill>
                  <a:srgbClr val="00B050"/>
                </a:solidFill>
              </a:rPr>
              <a:t>Year 4 teachers </a:t>
            </a:r>
            <a:r>
              <a:rPr lang="en-US" sz="2800" dirty="0">
                <a:solidFill>
                  <a:srgbClr val="00B050"/>
                </a:solidFill>
              </a:rPr>
              <a:t>– Miss McClelland</a:t>
            </a:r>
          </a:p>
          <a:p>
            <a:pPr algn="l"/>
            <a:r>
              <a:rPr lang="en-US" sz="2800" dirty="0">
                <a:solidFill>
                  <a:srgbClr val="00B050"/>
                </a:solidFill>
              </a:rPr>
              <a:t>                              </a:t>
            </a:r>
            <a:r>
              <a:rPr lang="en-US" sz="2800" dirty="0" err="1">
                <a:solidFill>
                  <a:srgbClr val="00B050"/>
                </a:solidFill>
              </a:rPr>
              <a:t>Mrs</a:t>
            </a:r>
            <a:r>
              <a:rPr lang="en-US" sz="2800" dirty="0">
                <a:solidFill>
                  <a:srgbClr val="00B050"/>
                </a:solidFill>
              </a:rPr>
              <a:t> Duffy</a:t>
            </a:r>
          </a:p>
          <a:p>
            <a:pPr algn="l"/>
            <a:endParaRPr lang="en-US" sz="2800" dirty="0">
              <a:solidFill>
                <a:srgbClr val="00B050"/>
              </a:solidFill>
            </a:endParaRPr>
          </a:p>
          <a:p>
            <a:pPr algn="l"/>
            <a:r>
              <a:rPr lang="en-US" sz="2800" dirty="0">
                <a:solidFill>
                  <a:srgbClr val="00B050"/>
                </a:solidFill>
              </a:rPr>
              <a:t>LSAs: </a:t>
            </a:r>
            <a:r>
              <a:rPr lang="en-US" sz="2800" dirty="0" err="1">
                <a:solidFill>
                  <a:srgbClr val="00B050"/>
                </a:solidFill>
              </a:rPr>
              <a:t>Mrs</a:t>
            </a:r>
            <a:r>
              <a:rPr lang="en-US" sz="2800" dirty="0">
                <a:solidFill>
                  <a:srgbClr val="00B050"/>
                </a:solidFill>
              </a:rPr>
              <a:t> Pewter and </a:t>
            </a:r>
            <a:r>
              <a:rPr lang="en-US" sz="2800" dirty="0" err="1">
                <a:solidFill>
                  <a:srgbClr val="00B050"/>
                </a:solidFill>
              </a:rPr>
              <a:t>Mrs</a:t>
            </a:r>
            <a:r>
              <a:rPr lang="en-US" sz="2800" dirty="0">
                <a:solidFill>
                  <a:srgbClr val="00B050"/>
                </a:solidFill>
              </a:rPr>
              <a:t> Bell</a:t>
            </a:r>
          </a:p>
          <a:p>
            <a:pPr algn="l"/>
            <a:r>
              <a:rPr lang="en-US" sz="2800" dirty="0">
                <a:solidFill>
                  <a:srgbClr val="00B050"/>
                </a:solidFill>
              </a:rPr>
              <a:t>          </a:t>
            </a:r>
            <a:endParaRPr lang="en-US" dirty="0"/>
          </a:p>
          <a:p>
            <a:endParaRPr lang="en-US" dirty="0"/>
          </a:p>
        </p:txBody>
      </p:sp>
      <p:sp>
        <p:nvSpPr>
          <p:cNvPr id="4" name="TextBox 3"/>
          <p:cNvSpPr txBox="1"/>
          <p:nvPr/>
        </p:nvSpPr>
        <p:spPr>
          <a:xfrm>
            <a:off x="609600" y="5486400"/>
            <a:ext cx="8126648" cy="923330"/>
          </a:xfrm>
          <a:prstGeom prst="rect">
            <a:avLst/>
          </a:prstGeom>
          <a:noFill/>
        </p:spPr>
        <p:txBody>
          <a:bodyPr wrap="none" rtlCol="0">
            <a:spAutoFit/>
          </a:bodyPr>
          <a:lstStyle/>
          <a:p>
            <a:r>
              <a:rPr lang="en-GB" dirty="0">
                <a:solidFill>
                  <a:schemeClr val="bg1"/>
                </a:solidFill>
              </a:rPr>
              <a:t>A copy of this presentation will be available the TWS website , you can therefore </a:t>
            </a:r>
          </a:p>
          <a:p>
            <a:r>
              <a:rPr lang="en-GB" dirty="0">
                <a:solidFill>
                  <a:schemeClr val="bg1"/>
                </a:solidFill>
              </a:rPr>
              <a:t>refer to it at your leisure .</a:t>
            </a:r>
          </a:p>
          <a:p>
            <a:endParaRPr lang="en-GB" dirty="0"/>
          </a:p>
        </p:txBody>
      </p:sp>
      <p:sp>
        <p:nvSpPr>
          <p:cNvPr id="5" name="Rectangle 4"/>
          <p:cNvSpPr/>
          <p:nvPr/>
        </p:nvSpPr>
        <p:spPr>
          <a:xfrm>
            <a:off x="452384" y="5474677"/>
            <a:ext cx="8458200" cy="914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492864"/>
            <a:ext cx="1697578" cy="1854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98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457200"/>
            <a:ext cx="1792222" cy="523220"/>
          </a:xfrm>
          <a:prstGeom prst="rect">
            <a:avLst/>
          </a:prstGeom>
          <a:noFill/>
        </p:spPr>
        <p:txBody>
          <a:bodyPr wrap="none" rtlCol="0">
            <a:spAutoFit/>
          </a:bodyPr>
          <a:lstStyle/>
          <a:p>
            <a:r>
              <a:rPr lang="en-GB" sz="2800" u="sng" dirty="0"/>
              <a:t>Homework</a:t>
            </a:r>
          </a:p>
        </p:txBody>
      </p:sp>
      <p:sp>
        <p:nvSpPr>
          <p:cNvPr id="3" name="TextBox 2"/>
          <p:cNvSpPr txBox="1"/>
          <p:nvPr/>
        </p:nvSpPr>
        <p:spPr>
          <a:xfrm>
            <a:off x="1066800" y="1041408"/>
            <a:ext cx="7620000" cy="3539430"/>
          </a:xfrm>
          <a:prstGeom prst="rect">
            <a:avLst/>
          </a:prstGeom>
          <a:noFill/>
        </p:spPr>
        <p:txBody>
          <a:bodyPr wrap="square" rtlCol="0">
            <a:spAutoFit/>
          </a:bodyPr>
          <a:lstStyle/>
          <a:p>
            <a:r>
              <a:rPr lang="en-GB" sz="2800" dirty="0"/>
              <a:t>Children will receive weekly English and Maths homework, along with weekly spellings.</a:t>
            </a:r>
          </a:p>
          <a:p>
            <a:endParaRPr lang="en-GB" sz="2800" dirty="0"/>
          </a:p>
          <a:p>
            <a:r>
              <a:rPr lang="en-GB" sz="2800" dirty="0"/>
              <a:t>Homework is given out on a Thursday and returned on Tuesday.</a:t>
            </a:r>
          </a:p>
          <a:p>
            <a:endParaRPr lang="en-GB" sz="2800" dirty="0"/>
          </a:p>
          <a:p>
            <a:r>
              <a:rPr lang="en-GB" sz="2800" dirty="0"/>
              <a:t>Spellings are given on a Friday and returned on a Friday.  </a:t>
            </a:r>
          </a:p>
        </p:txBody>
      </p:sp>
    </p:spTree>
    <p:extLst>
      <p:ext uri="{BB962C8B-B14F-4D97-AF65-F5344CB8AC3E}">
        <p14:creationId xmlns:p14="http://schemas.microsoft.com/office/powerpoint/2010/main" val="192116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3618" y="381000"/>
            <a:ext cx="7620000" cy="4401205"/>
          </a:xfrm>
          <a:prstGeom prst="rect">
            <a:avLst/>
          </a:prstGeom>
        </p:spPr>
        <p:txBody>
          <a:bodyPr wrap="square">
            <a:spAutoFit/>
          </a:bodyPr>
          <a:lstStyle/>
          <a:p>
            <a:r>
              <a:rPr lang="en-GB" sz="2800" u="sng" dirty="0"/>
              <a:t>Reading Books</a:t>
            </a:r>
            <a:r>
              <a:rPr lang="en-GB" sz="2800" dirty="0"/>
              <a:t> – </a:t>
            </a:r>
          </a:p>
          <a:p>
            <a:pPr marL="457200" indent="-457200">
              <a:buFont typeface="Arial" panose="020B0604020202020204" pitchFamily="34" charset="0"/>
              <a:buChar char="•"/>
            </a:pPr>
            <a:r>
              <a:rPr lang="en-GB" sz="2800" dirty="0"/>
              <a:t> Your child will be given a reading book which they will read at school and home.  </a:t>
            </a:r>
          </a:p>
          <a:p>
            <a:pPr marL="457200" indent="-457200">
              <a:buFont typeface="Arial" panose="020B0604020202020204" pitchFamily="34" charset="0"/>
              <a:buChar char="•"/>
            </a:pPr>
            <a:r>
              <a:rPr lang="en-GB" sz="2800" dirty="0"/>
              <a:t>Please can we ask that you read at least </a:t>
            </a:r>
            <a:r>
              <a:rPr lang="en-GB" sz="2800" u="sng" dirty="0"/>
              <a:t>once a week </a:t>
            </a:r>
            <a:r>
              <a:rPr lang="en-GB" sz="2800" dirty="0"/>
              <a:t>with your child and put a comment in their reading record to let us know how they have got on. </a:t>
            </a:r>
          </a:p>
          <a:p>
            <a:pPr marL="457200" indent="-457200">
              <a:buFont typeface="Arial" panose="020B0604020202020204" pitchFamily="34" charset="0"/>
              <a:buChar char="•"/>
            </a:pPr>
            <a:r>
              <a:rPr lang="en-GB" sz="2800" dirty="0"/>
              <a:t>The children will read at least once a week in school and participate in daily shared reading sessions with the class teacher/LSA. </a:t>
            </a:r>
          </a:p>
        </p:txBody>
      </p:sp>
      <p:sp>
        <p:nvSpPr>
          <p:cNvPr id="3" name="Cloud 2">
            <a:extLst>
              <a:ext uri="{FF2B5EF4-FFF2-40B4-BE49-F238E27FC236}">
                <a16:creationId xmlns:a16="http://schemas.microsoft.com/office/drawing/2014/main" id="{634F5E9C-4425-930C-DD9E-A574CBFCE1F5}"/>
              </a:ext>
            </a:extLst>
          </p:cNvPr>
          <p:cNvSpPr/>
          <p:nvPr/>
        </p:nvSpPr>
        <p:spPr>
          <a:xfrm>
            <a:off x="6705600" y="4495800"/>
            <a:ext cx="2286000" cy="1981200"/>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Please remember, books everyday!</a:t>
            </a:r>
          </a:p>
          <a:p>
            <a:pPr algn="ctr"/>
            <a:endParaRPr lang="en-GB" dirty="0"/>
          </a:p>
        </p:txBody>
      </p:sp>
    </p:spTree>
    <p:extLst>
      <p:ext uri="{BB962C8B-B14F-4D97-AF65-F5344CB8AC3E}">
        <p14:creationId xmlns:p14="http://schemas.microsoft.com/office/powerpoint/2010/main" val="17024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136339"/>
            <a:ext cx="8001000" cy="1754326"/>
          </a:xfrm>
          <a:prstGeom prst="rect">
            <a:avLst/>
          </a:prstGeom>
        </p:spPr>
        <p:txBody>
          <a:bodyPr wrap="square">
            <a:spAutoFit/>
          </a:bodyPr>
          <a:lstStyle/>
          <a:p>
            <a:r>
              <a:rPr lang="en-GB" dirty="0"/>
              <a:t>Once again this year, your children will be receiving a passport. This is a list of activities, which are not curriculum based, that we would like them to achieve by the end of the year.</a:t>
            </a:r>
          </a:p>
          <a:p>
            <a:endParaRPr lang="en-GB" dirty="0"/>
          </a:p>
          <a:p>
            <a:r>
              <a:rPr lang="en-GB" dirty="0"/>
              <a:t>Some of the activities will be achievable in school and some that they will be able to achieve at home with your help</a:t>
            </a:r>
          </a:p>
        </p:txBody>
      </p:sp>
      <p:sp>
        <p:nvSpPr>
          <p:cNvPr id="3" name="Rectangle 2"/>
          <p:cNvSpPr/>
          <p:nvPr/>
        </p:nvSpPr>
        <p:spPr>
          <a:xfrm>
            <a:off x="1066800" y="914400"/>
            <a:ext cx="6477000" cy="923330"/>
          </a:xfrm>
          <a:prstGeom prst="rect">
            <a:avLst/>
          </a:prstGeom>
        </p:spPr>
        <p:txBody>
          <a:bodyPr wrap="square">
            <a:spAutoFit/>
          </a:bodyPr>
          <a:lstStyle/>
          <a:p>
            <a:pPr algn="ctr"/>
            <a:r>
              <a:rPr lang="en-GB" sz="5400" dirty="0"/>
              <a:t>YR4 - Passport</a:t>
            </a:r>
            <a:endParaRPr lang="en-US" sz="5400" dirty="0"/>
          </a:p>
        </p:txBody>
      </p:sp>
    </p:spTree>
    <p:extLst>
      <p:ext uri="{BB962C8B-B14F-4D97-AF65-F5344CB8AC3E}">
        <p14:creationId xmlns:p14="http://schemas.microsoft.com/office/powerpoint/2010/main" val="3392897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52800" y="1066800"/>
            <a:ext cx="1906163" cy="523220"/>
          </a:xfrm>
          <a:prstGeom prst="rect">
            <a:avLst/>
          </a:prstGeom>
          <a:noFill/>
        </p:spPr>
        <p:txBody>
          <a:bodyPr wrap="none" rtlCol="0">
            <a:spAutoFit/>
          </a:bodyPr>
          <a:lstStyle/>
          <a:p>
            <a:r>
              <a:rPr lang="en-GB" sz="2800" u="sng" dirty="0"/>
              <a:t>Assessment</a:t>
            </a:r>
          </a:p>
        </p:txBody>
      </p:sp>
      <p:sp>
        <p:nvSpPr>
          <p:cNvPr id="4" name="TextBox 3"/>
          <p:cNvSpPr txBox="1"/>
          <p:nvPr/>
        </p:nvSpPr>
        <p:spPr>
          <a:xfrm>
            <a:off x="228600" y="1752600"/>
            <a:ext cx="8704445" cy="4062651"/>
          </a:xfrm>
          <a:prstGeom prst="rect">
            <a:avLst/>
          </a:prstGeom>
          <a:noFill/>
        </p:spPr>
        <p:txBody>
          <a:bodyPr wrap="square" rtlCol="0">
            <a:spAutoFit/>
          </a:bodyPr>
          <a:lstStyle/>
          <a:p>
            <a:pPr marL="285750" indent="-285750">
              <a:buFont typeface="Wingdings" panose="05000000000000000000" pitchFamily="2" charset="2"/>
              <a:buChar char="§"/>
            </a:pPr>
            <a:r>
              <a:rPr lang="en-GB" sz="2400" dirty="0"/>
              <a:t>Your child’s work will be assessed on a termly basis.  </a:t>
            </a:r>
          </a:p>
          <a:p>
            <a:pPr marL="285750" indent="-285750">
              <a:buFont typeface="Wingdings" panose="05000000000000000000" pitchFamily="2" charset="2"/>
              <a:buChar char="§"/>
            </a:pPr>
            <a:r>
              <a:rPr lang="en-GB" sz="2400" dirty="0"/>
              <a:t>Some of these assessments will be teacher assessment only </a:t>
            </a:r>
          </a:p>
          <a:p>
            <a:pPr marL="285750" indent="-285750">
              <a:buFont typeface="Wingdings" panose="05000000000000000000" pitchFamily="2" charset="2"/>
              <a:buChar char="§"/>
            </a:pPr>
            <a:r>
              <a:rPr lang="en-GB" sz="2400" dirty="0"/>
              <a:t>Some will be a mixture of formal written tests together with teacher assessment.</a:t>
            </a:r>
          </a:p>
          <a:p>
            <a:endParaRPr lang="en-GB" sz="2400" dirty="0"/>
          </a:p>
          <a:p>
            <a:r>
              <a:rPr lang="en-GB" sz="2400" dirty="0"/>
              <a:t>Assessments are a way of teachers finding out exactly what your child ‘s strengths are, and also the areas which need developing.  Any additional support can then be organised so that your child can progress to their maximum potential. Your child need not worry about these assessments.</a:t>
            </a:r>
          </a:p>
          <a:p>
            <a:endParaRPr lang="en-GB" dirty="0"/>
          </a:p>
        </p:txBody>
      </p:sp>
    </p:spTree>
    <p:extLst>
      <p:ext uri="{BB962C8B-B14F-4D97-AF65-F5344CB8AC3E}">
        <p14:creationId xmlns:p14="http://schemas.microsoft.com/office/powerpoint/2010/main" val="188796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066800"/>
            <a:ext cx="7924800" cy="523220"/>
          </a:xfrm>
          <a:prstGeom prst="rect">
            <a:avLst/>
          </a:prstGeom>
          <a:noFill/>
        </p:spPr>
        <p:txBody>
          <a:bodyPr wrap="square" rtlCol="0">
            <a:spAutoFit/>
          </a:bodyPr>
          <a:lstStyle/>
          <a:p>
            <a:pPr algn="ctr"/>
            <a:r>
              <a:rPr lang="en-GB" sz="2800" u="sng" dirty="0"/>
              <a:t>Statutory Testing- Multiplication</a:t>
            </a:r>
          </a:p>
        </p:txBody>
      </p:sp>
      <p:sp>
        <p:nvSpPr>
          <p:cNvPr id="4" name="TextBox 3"/>
          <p:cNvSpPr txBox="1"/>
          <p:nvPr/>
        </p:nvSpPr>
        <p:spPr>
          <a:xfrm>
            <a:off x="238126" y="1590020"/>
            <a:ext cx="8458200" cy="4278094"/>
          </a:xfrm>
          <a:prstGeom prst="rect">
            <a:avLst/>
          </a:prstGeom>
          <a:noFill/>
        </p:spPr>
        <p:txBody>
          <a:bodyPr wrap="square" rtlCol="0">
            <a:spAutoFit/>
          </a:bodyPr>
          <a:lstStyle/>
          <a:p>
            <a:r>
              <a:rPr lang="en-GB" sz="1600" b="1" dirty="0"/>
              <a:t>All children in Year 4 will have their multiplication skills formally tested in the Summer Term of Year 4 from 2021.</a:t>
            </a:r>
          </a:p>
          <a:p>
            <a:endParaRPr lang="en-GB" sz="1600" dirty="0"/>
          </a:p>
          <a:p>
            <a:r>
              <a:rPr lang="en-GB" sz="1600" dirty="0"/>
              <a:t>What this means for us:</a:t>
            </a:r>
          </a:p>
          <a:p>
            <a:pPr marL="285750" indent="-285750">
              <a:buFont typeface="Arial" pitchFamily="34" charset="0"/>
              <a:buChar char="•"/>
            </a:pPr>
            <a:r>
              <a:rPr lang="en-GB" sz="1600" dirty="0"/>
              <a:t>Children will take an on screen timed test- 25 questions, 6 seconds for each question</a:t>
            </a:r>
          </a:p>
          <a:p>
            <a:pPr marL="285750" indent="-285750">
              <a:buFont typeface="Arial" pitchFamily="34" charset="0"/>
              <a:buChar char="•"/>
            </a:pPr>
            <a:r>
              <a:rPr lang="en-GB" sz="1600" dirty="0"/>
              <a:t>Questions will be pure calculations (no problem solving) but may include missing number e.g. 5 x __ = 35</a:t>
            </a:r>
          </a:p>
          <a:p>
            <a:pPr marL="285750" indent="-285750">
              <a:buFont typeface="Arial" pitchFamily="34" charset="0"/>
              <a:buChar char="•"/>
            </a:pPr>
            <a:r>
              <a:rPr lang="en-GB" sz="1600" dirty="0"/>
              <a:t>Children will be tested on questions up to 12 x 12.</a:t>
            </a:r>
          </a:p>
          <a:p>
            <a:endParaRPr lang="en-GB" sz="1600" dirty="0"/>
          </a:p>
          <a:p>
            <a:r>
              <a:rPr lang="en-GB" sz="1600" dirty="0"/>
              <a:t>As this is a computer based test we must ensure  your child’s ICT skills don’t hider their ability to complete the test successfully. We recommend that the children practise using the follow website. </a:t>
            </a:r>
          </a:p>
          <a:p>
            <a:endParaRPr lang="en-GB" sz="1600" dirty="0"/>
          </a:p>
          <a:p>
            <a:r>
              <a:rPr lang="en-GB" sz="1600" dirty="0">
                <a:hlinkClick r:id="rId2"/>
              </a:rPr>
              <a:t>https://www.timestables.co.uk/</a:t>
            </a:r>
            <a:endParaRPr lang="en-GB" sz="1600" dirty="0"/>
          </a:p>
          <a:p>
            <a:endParaRPr lang="en-GB" sz="1600" dirty="0"/>
          </a:p>
          <a:p>
            <a:r>
              <a:rPr lang="en-GB" sz="1600" dirty="0"/>
              <a:t>Children should also continue to use </a:t>
            </a:r>
            <a:r>
              <a:rPr lang="en-GB" sz="1600" dirty="0" err="1"/>
              <a:t>TTRockstars</a:t>
            </a:r>
            <a:r>
              <a:rPr lang="en-GB" sz="1600" dirty="0"/>
              <a:t> to improve their knowledge of the times tables up to 12 x 12. </a:t>
            </a:r>
          </a:p>
        </p:txBody>
      </p:sp>
      <p:pic>
        <p:nvPicPr>
          <p:cNvPr id="2050" name="Picture 2" descr="Times Tables Rock Stars – Times Tables Rock Stars">
            <a:extLst>
              <a:ext uri="{FF2B5EF4-FFF2-40B4-BE49-F238E27FC236}">
                <a16:creationId xmlns:a16="http://schemas.microsoft.com/office/drawing/2014/main" id="{40B391F7-C7BF-3578-57EA-198D439839A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73322" y="5754756"/>
            <a:ext cx="1752600" cy="9754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EB9B5AA-8C30-966A-2383-06D223F41F3C}"/>
              </a:ext>
            </a:extLst>
          </p:cNvPr>
          <p:cNvPicPr>
            <a:picLocks noChangeAspect="1"/>
          </p:cNvPicPr>
          <p:nvPr/>
        </p:nvPicPr>
        <p:blipFill>
          <a:blip r:embed="rId4"/>
          <a:stretch>
            <a:fillRect/>
          </a:stretch>
        </p:blipFill>
        <p:spPr>
          <a:xfrm>
            <a:off x="6352032" y="5748594"/>
            <a:ext cx="2667000" cy="760965"/>
          </a:xfrm>
          <a:prstGeom prst="rect">
            <a:avLst/>
          </a:prstGeom>
        </p:spPr>
      </p:pic>
    </p:spTree>
    <p:extLst>
      <p:ext uri="{BB962C8B-B14F-4D97-AF65-F5344CB8AC3E}">
        <p14:creationId xmlns:p14="http://schemas.microsoft.com/office/powerpoint/2010/main" val="775749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5200" y="838200"/>
            <a:ext cx="2496324" cy="523220"/>
          </a:xfrm>
          <a:prstGeom prst="rect">
            <a:avLst/>
          </a:prstGeom>
          <a:noFill/>
        </p:spPr>
        <p:txBody>
          <a:bodyPr wrap="none" rtlCol="0">
            <a:spAutoFit/>
          </a:bodyPr>
          <a:lstStyle/>
          <a:p>
            <a:r>
              <a:rPr lang="en-GB" sz="2800" u="sng" dirty="0"/>
              <a:t>Communication</a:t>
            </a:r>
          </a:p>
        </p:txBody>
      </p:sp>
      <p:sp>
        <p:nvSpPr>
          <p:cNvPr id="3" name="TextBox 2"/>
          <p:cNvSpPr txBox="1"/>
          <p:nvPr/>
        </p:nvSpPr>
        <p:spPr>
          <a:xfrm>
            <a:off x="1038846" y="1306938"/>
            <a:ext cx="7315200" cy="1631216"/>
          </a:xfrm>
          <a:prstGeom prst="rect">
            <a:avLst/>
          </a:prstGeom>
          <a:noFill/>
        </p:spPr>
        <p:txBody>
          <a:bodyPr wrap="square" rtlCol="0">
            <a:spAutoFit/>
          </a:bodyPr>
          <a:lstStyle/>
          <a:p>
            <a:r>
              <a:rPr lang="en-GB" sz="2800" u="sng" dirty="0"/>
              <a:t>Class pages</a:t>
            </a:r>
          </a:p>
          <a:p>
            <a:r>
              <a:rPr lang="en-GB" dirty="0"/>
              <a:t> </a:t>
            </a:r>
          </a:p>
          <a:p>
            <a:pPr marL="457200" indent="-457200">
              <a:buFont typeface="Arial" panose="020B0604020202020204" pitchFamily="34" charset="0"/>
              <a:buChar char="•"/>
            </a:pPr>
            <a:r>
              <a:rPr lang="en-GB" dirty="0"/>
              <a:t>This will be updated on a regular basis. Our class page is an opportunity for you to see what the children have been doing whilst they are in school. </a:t>
            </a:r>
          </a:p>
        </p:txBody>
      </p:sp>
      <p:sp>
        <p:nvSpPr>
          <p:cNvPr id="4" name="TextBox 3"/>
          <p:cNvSpPr txBox="1"/>
          <p:nvPr/>
        </p:nvSpPr>
        <p:spPr>
          <a:xfrm>
            <a:off x="967655" y="3048000"/>
            <a:ext cx="7252885" cy="1785104"/>
          </a:xfrm>
          <a:prstGeom prst="rect">
            <a:avLst/>
          </a:prstGeom>
          <a:noFill/>
        </p:spPr>
        <p:txBody>
          <a:bodyPr wrap="square" rtlCol="0">
            <a:spAutoFit/>
          </a:bodyPr>
          <a:lstStyle/>
          <a:p>
            <a:r>
              <a:rPr lang="en-GB" sz="2800" u="sng" dirty="0"/>
              <a:t>Parent Consultation Meetings</a:t>
            </a:r>
            <a:r>
              <a:rPr lang="en-GB" sz="2800" dirty="0"/>
              <a:t> </a:t>
            </a:r>
          </a:p>
          <a:p>
            <a:endParaRPr lang="en-GB" sz="2800" dirty="0"/>
          </a:p>
          <a:p>
            <a:pPr marL="285750" indent="-285750">
              <a:buFont typeface="Arial" panose="020B0604020202020204" pitchFamily="34" charset="0"/>
              <a:buChar char="•"/>
            </a:pPr>
            <a:r>
              <a:rPr lang="en-GB" dirty="0"/>
              <a:t>Regular formal consultation meeting will held with yourselves starting with one this term to discuss how your child has settled in and getting on with their learning.</a:t>
            </a:r>
          </a:p>
        </p:txBody>
      </p:sp>
      <p:sp>
        <p:nvSpPr>
          <p:cNvPr id="5" name="TextBox 4"/>
          <p:cNvSpPr txBox="1"/>
          <p:nvPr/>
        </p:nvSpPr>
        <p:spPr>
          <a:xfrm>
            <a:off x="959342" y="4495800"/>
            <a:ext cx="7217716" cy="2246769"/>
          </a:xfrm>
          <a:prstGeom prst="rect">
            <a:avLst/>
          </a:prstGeom>
          <a:noFill/>
        </p:spPr>
        <p:txBody>
          <a:bodyPr wrap="square" rtlCol="0">
            <a:spAutoFit/>
          </a:bodyPr>
          <a:lstStyle/>
          <a:p>
            <a:endParaRPr lang="en-GB" sz="2800" u="sng" dirty="0"/>
          </a:p>
          <a:p>
            <a:r>
              <a:rPr lang="en-GB" sz="2800" u="sng" dirty="0"/>
              <a:t>Photography</a:t>
            </a:r>
          </a:p>
          <a:p>
            <a:endParaRPr lang="en-GB" sz="2800" u="sng" dirty="0"/>
          </a:p>
          <a:p>
            <a:pPr marL="285750" indent="-285750">
              <a:buFont typeface="Arial" panose="020B0604020202020204" pitchFamily="34" charset="0"/>
              <a:buChar char="•"/>
            </a:pPr>
            <a:r>
              <a:rPr lang="en-GB" dirty="0"/>
              <a:t>Please make yourself aware of the photography policy </a:t>
            </a:r>
          </a:p>
          <a:p>
            <a:r>
              <a:rPr lang="en-GB" dirty="0"/>
              <a:t>on our website. </a:t>
            </a:r>
          </a:p>
          <a:p>
            <a:endParaRPr lang="en-GB" sz="2000" dirty="0"/>
          </a:p>
        </p:txBody>
      </p:sp>
    </p:spTree>
    <p:extLst>
      <p:ext uri="{BB962C8B-B14F-4D97-AF65-F5344CB8AC3E}">
        <p14:creationId xmlns:p14="http://schemas.microsoft.com/office/powerpoint/2010/main" val="2701325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534400" cy="5262979"/>
          </a:xfrm>
          <a:prstGeom prst="rect">
            <a:avLst/>
          </a:prstGeom>
        </p:spPr>
        <p:txBody>
          <a:bodyPr wrap="square">
            <a:spAutoFit/>
          </a:bodyPr>
          <a:lstStyle/>
          <a:p>
            <a:pPr algn="ctr"/>
            <a:r>
              <a:rPr lang="en-GB" sz="2800" u="sng" dirty="0"/>
              <a:t>ATTENDANCE</a:t>
            </a:r>
          </a:p>
          <a:p>
            <a:endParaRPr lang="en-GB" sz="2800" dirty="0"/>
          </a:p>
          <a:p>
            <a:r>
              <a:rPr lang="en-GB" sz="2800" dirty="0"/>
              <a:t>Regular attendance is extremely important. Each week the class with the highest attendance is awarded the attendance cup. This encourages the whole class to strive for 100% attendance each week. </a:t>
            </a:r>
          </a:p>
          <a:p>
            <a:endParaRPr lang="en-GB" sz="2800" dirty="0"/>
          </a:p>
          <a:p>
            <a:r>
              <a:rPr lang="en-GB" sz="2800" dirty="0"/>
              <a:t>Children who achieve 100% attendance over the half term are entered into a draw and over last year prizes have included:</a:t>
            </a:r>
          </a:p>
          <a:p>
            <a:endParaRPr lang="en-GB" sz="2800" dirty="0"/>
          </a:p>
          <a:p>
            <a:r>
              <a:rPr lang="en-GB" sz="2800" dirty="0"/>
              <a:t>Tickets for Top Golf, </a:t>
            </a:r>
            <a:r>
              <a:rPr lang="en-GB" sz="2800" dirty="0" err="1"/>
              <a:t>Nandos</a:t>
            </a:r>
            <a:r>
              <a:rPr lang="en-GB" sz="2800" dirty="0"/>
              <a:t>, Pizza Express.</a:t>
            </a:r>
          </a:p>
        </p:txBody>
      </p:sp>
    </p:spTree>
    <p:extLst>
      <p:ext uri="{BB962C8B-B14F-4D97-AF65-F5344CB8AC3E}">
        <p14:creationId xmlns:p14="http://schemas.microsoft.com/office/powerpoint/2010/main" val="193660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644181"/>
            <a:ext cx="5667642" cy="523220"/>
          </a:xfrm>
          <a:prstGeom prst="rect">
            <a:avLst/>
          </a:prstGeom>
          <a:noFill/>
        </p:spPr>
        <p:txBody>
          <a:bodyPr wrap="none" rtlCol="0">
            <a:spAutoFit/>
          </a:bodyPr>
          <a:lstStyle/>
          <a:p>
            <a:r>
              <a:rPr lang="en-GB" sz="2800" u="sng" dirty="0"/>
              <a:t>School Uniform and Equipment Policy</a:t>
            </a:r>
          </a:p>
        </p:txBody>
      </p:sp>
      <p:sp>
        <p:nvSpPr>
          <p:cNvPr id="3" name="Rectangle 2"/>
          <p:cNvSpPr/>
          <p:nvPr/>
        </p:nvSpPr>
        <p:spPr>
          <a:xfrm>
            <a:off x="257712" y="1077398"/>
            <a:ext cx="7315200" cy="2031325"/>
          </a:xfrm>
          <a:prstGeom prst="rect">
            <a:avLst/>
          </a:prstGeom>
        </p:spPr>
        <p:txBody>
          <a:bodyPr wrap="square">
            <a:spAutoFit/>
          </a:bodyPr>
          <a:lstStyle/>
          <a:p>
            <a:r>
              <a:rPr lang="en-GB" b="1" u="sng" dirty="0"/>
              <a:t>School Uniform</a:t>
            </a:r>
            <a:endParaRPr lang="en-GB" dirty="0"/>
          </a:p>
          <a:p>
            <a:endParaRPr lang="en-GB" b="1" u="sng" dirty="0"/>
          </a:p>
          <a:p>
            <a:pPr marL="285750" indent="-285750">
              <a:buFont typeface="Wingdings" panose="05000000000000000000" pitchFamily="2" charset="2"/>
              <a:buChar char="§"/>
            </a:pPr>
            <a:r>
              <a:rPr lang="en-GB" dirty="0"/>
              <a:t>All children must wear school uniform.       </a:t>
            </a:r>
          </a:p>
          <a:p>
            <a:pPr marL="285750" indent="-285750">
              <a:buFont typeface="Wingdings" panose="05000000000000000000" pitchFamily="2" charset="2"/>
              <a:buChar char="§"/>
            </a:pPr>
            <a:r>
              <a:rPr lang="en-GB" dirty="0"/>
              <a:t>If trainers are worn they must be black.</a:t>
            </a:r>
          </a:p>
          <a:p>
            <a:pPr marL="285750" indent="-285750">
              <a:buFont typeface="Wingdings" panose="05000000000000000000" pitchFamily="2" charset="2"/>
              <a:buChar char="§"/>
            </a:pPr>
            <a:r>
              <a:rPr lang="en-GB" dirty="0"/>
              <a:t>Ensure </a:t>
            </a:r>
            <a:r>
              <a:rPr lang="en-GB" b="1" u="sng" dirty="0"/>
              <a:t>all</a:t>
            </a:r>
            <a:r>
              <a:rPr lang="en-GB" dirty="0"/>
              <a:t> uniform is clearly labelled. </a:t>
            </a:r>
          </a:p>
          <a:p>
            <a:pPr marL="285750" indent="-285750">
              <a:buFont typeface="Wingdings" panose="05000000000000000000" pitchFamily="2" charset="2"/>
              <a:buChar char="§"/>
            </a:pPr>
            <a:r>
              <a:rPr lang="en-GB" dirty="0"/>
              <a:t>PE – Yellow tops and black/grey shorts or joggers</a:t>
            </a:r>
          </a:p>
          <a:p>
            <a:pPr marL="285750" indent="-285750">
              <a:buFont typeface="Wingdings" panose="05000000000000000000" pitchFamily="2" charset="2"/>
              <a:buChar char="§"/>
            </a:pPr>
            <a:endParaRPr lang="en-GB" dirty="0"/>
          </a:p>
        </p:txBody>
      </p:sp>
      <p:sp>
        <p:nvSpPr>
          <p:cNvPr id="4" name="Rectangle 3"/>
          <p:cNvSpPr/>
          <p:nvPr/>
        </p:nvSpPr>
        <p:spPr>
          <a:xfrm>
            <a:off x="333248" y="2811953"/>
            <a:ext cx="7315200" cy="1477328"/>
          </a:xfrm>
          <a:prstGeom prst="rect">
            <a:avLst/>
          </a:prstGeom>
        </p:spPr>
        <p:txBody>
          <a:bodyPr wrap="square">
            <a:spAutoFit/>
          </a:bodyPr>
          <a:lstStyle/>
          <a:p>
            <a:r>
              <a:rPr lang="en-GB" b="1" u="sng" dirty="0"/>
              <a:t>Jewellery </a:t>
            </a:r>
          </a:p>
          <a:p>
            <a:pPr marL="285750" indent="-285750">
              <a:buFont typeface="Wingdings" panose="05000000000000000000" pitchFamily="2" charset="2"/>
              <a:buChar char="§"/>
            </a:pPr>
            <a:endParaRPr lang="en-GB" u="sng" dirty="0"/>
          </a:p>
          <a:p>
            <a:pPr marL="285750" indent="-285750">
              <a:buFont typeface="Wingdings" panose="05000000000000000000" pitchFamily="2" charset="2"/>
              <a:buChar char="§"/>
            </a:pPr>
            <a:r>
              <a:rPr lang="en-GB" dirty="0"/>
              <a:t>Jewellery is not to be worn.</a:t>
            </a:r>
          </a:p>
          <a:p>
            <a:pPr marL="285750" indent="-285750">
              <a:buFont typeface="Wingdings" panose="05000000000000000000" pitchFamily="2" charset="2"/>
              <a:buChar char="§"/>
            </a:pPr>
            <a:r>
              <a:rPr lang="en-GB" dirty="0"/>
              <a:t>Exceptions – a watch and small stud earrings (which must be removed before PE).</a:t>
            </a:r>
          </a:p>
        </p:txBody>
      </p:sp>
      <p:sp>
        <p:nvSpPr>
          <p:cNvPr id="5" name="Rectangle 4"/>
          <p:cNvSpPr/>
          <p:nvPr/>
        </p:nvSpPr>
        <p:spPr>
          <a:xfrm>
            <a:off x="240127" y="4309172"/>
            <a:ext cx="7332785" cy="369332"/>
          </a:xfrm>
          <a:prstGeom prst="rect">
            <a:avLst/>
          </a:prstGeom>
        </p:spPr>
        <p:txBody>
          <a:bodyPr wrap="square">
            <a:spAutoFit/>
          </a:bodyPr>
          <a:lstStyle/>
          <a:p>
            <a:r>
              <a:rPr lang="en-GB" b="1" u="sng" dirty="0"/>
              <a:t>Equipment</a:t>
            </a:r>
            <a:r>
              <a:rPr lang="en-GB" b="1" dirty="0"/>
              <a:t> </a:t>
            </a:r>
            <a:r>
              <a:rPr lang="en-GB" b="1" u="sng" dirty="0"/>
              <a:t>Stationer</a:t>
            </a:r>
            <a:r>
              <a:rPr lang="en-GB" u="sng" dirty="0"/>
              <a:t>y</a:t>
            </a:r>
            <a:r>
              <a:rPr lang="en-GB" dirty="0"/>
              <a:t> – Provided by the school.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8410" y="1138227"/>
            <a:ext cx="2966326" cy="2290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D67EFC1E-ECDE-2D27-9224-8F59D7F4DC2D}"/>
              </a:ext>
            </a:extLst>
          </p:cNvPr>
          <p:cNvSpPr txBox="1"/>
          <p:nvPr/>
        </p:nvSpPr>
        <p:spPr>
          <a:xfrm>
            <a:off x="240127" y="4823607"/>
            <a:ext cx="7315200" cy="646331"/>
          </a:xfrm>
          <a:prstGeom prst="rect">
            <a:avLst/>
          </a:prstGeom>
          <a:noFill/>
        </p:spPr>
        <p:txBody>
          <a:bodyPr wrap="square" rtlCol="0">
            <a:spAutoFit/>
          </a:bodyPr>
          <a:lstStyle/>
          <a:p>
            <a:r>
              <a:rPr lang="en-GB" b="1" u="sng" dirty="0"/>
              <a:t>Mobile Phones</a:t>
            </a:r>
            <a:r>
              <a:rPr lang="en-GB" dirty="0"/>
              <a:t> - No mobile phones  should be brought to school by your children.</a:t>
            </a:r>
          </a:p>
        </p:txBody>
      </p:sp>
      <p:sp>
        <p:nvSpPr>
          <p:cNvPr id="8" name="TextBox 7">
            <a:extLst>
              <a:ext uri="{FF2B5EF4-FFF2-40B4-BE49-F238E27FC236}">
                <a16:creationId xmlns:a16="http://schemas.microsoft.com/office/drawing/2014/main" id="{94D9101A-6B26-1DC7-C5DA-8585D01B410E}"/>
              </a:ext>
            </a:extLst>
          </p:cNvPr>
          <p:cNvSpPr txBox="1"/>
          <p:nvPr/>
        </p:nvSpPr>
        <p:spPr>
          <a:xfrm>
            <a:off x="333248" y="5480676"/>
            <a:ext cx="7821992" cy="923330"/>
          </a:xfrm>
          <a:prstGeom prst="rect">
            <a:avLst/>
          </a:prstGeom>
          <a:noFill/>
        </p:spPr>
        <p:txBody>
          <a:bodyPr wrap="square" rtlCol="0">
            <a:spAutoFit/>
          </a:bodyPr>
          <a:lstStyle/>
          <a:p>
            <a:r>
              <a:rPr lang="en-GB" b="1" u="sng" dirty="0"/>
              <a:t>Money</a:t>
            </a:r>
            <a:r>
              <a:rPr lang="en-GB" dirty="0"/>
              <a:t> - As we are now a cash free school, the only money which should be brought into school by your children should be for tuck shop (when it re- opens) and fund raising events.</a:t>
            </a:r>
          </a:p>
        </p:txBody>
      </p:sp>
    </p:spTree>
    <p:extLst>
      <p:ext uri="{BB962C8B-B14F-4D97-AF65-F5344CB8AC3E}">
        <p14:creationId xmlns:p14="http://schemas.microsoft.com/office/powerpoint/2010/main" val="210664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B556C-F7A3-B011-9378-BACB2B4D1038}"/>
              </a:ext>
            </a:extLst>
          </p:cNvPr>
          <p:cNvSpPr txBox="1"/>
          <p:nvPr/>
        </p:nvSpPr>
        <p:spPr>
          <a:xfrm>
            <a:off x="3130125" y="457200"/>
            <a:ext cx="2883749" cy="646331"/>
          </a:xfrm>
          <a:prstGeom prst="rect">
            <a:avLst/>
          </a:prstGeom>
          <a:noFill/>
        </p:spPr>
        <p:txBody>
          <a:bodyPr wrap="square" rtlCol="0">
            <a:spAutoFit/>
          </a:bodyPr>
          <a:lstStyle/>
          <a:p>
            <a:pPr algn="ctr"/>
            <a:r>
              <a:rPr lang="en-GB" sz="3600" u="sng" dirty="0">
                <a:solidFill>
                  <a:schemeClr val="accent1">
                    <a:lumMod val="50000"/>
                  </a:schemeClr>
                </a:solidFill>
              </a:rPr>
              <a:t>OPAL</a:t>
            </a:r>
            <a:endParaRPr lang="en-US" sz="3600" u="sng" dirty="0">
              <a:solidFill>
                <a:schemeClr val="accent1">
                  <a:lumMod val="50000"/>
                </a:schemeClr>
              </a:solidFill>
            </a:endParaRPr>
          </a:p>
        </p:txBody>
      </p:sp>
      <p:pic>
        <p:nvPicPr>
          <p:cNvPr id="1026" name="Picture 2" descr="Opal Playtimes - Repton Manor Primary School">
            <a:extLst>
              <a:ext uri="{FF2B5EF4-FFF2-40B4-BE49-F238E27FC236}">
                <a16:creationId xmlns:a16="http://schemas.microsoft.com/office/drawing/2014/main" id="{467053BC-0693-B3C5-5CDB-D92F368FCA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82525" y="2655332"/>
            <a:ext cx="2883750" cy="29896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6FC9E59-D776-1B4C-77C6-703ED5A3A06B}"/>
              </a:ext>
            </a:extLst>
          </p:cNvPr>
          <p:cNvSpPr txBox="1"/>
          <p:nvPr/>
        </p:nvSpPr>
        <p:spPr>
          <a:xfrm>
            <a:off x="413174" y="1371600"/>
            <a:ext cx="8305800" cy="1015663"/>
          </a:xfrm>
          <a:prstGeom prst="rect">
            <a:avLst/>
          </a:prstGeom>
          <a:noFill/>
        </p:spPr>
        <p:txBody>
          <a:bodyPr wrap="square" rtlCol="0">
            <a:spAutoFit/>
          </a:bodyPr>
          <a:lstStyle/>
          <a:p>
            <a:r>
              <a:rPr lang="en-GB" sz="2000" dirty="0"/>
              <a:t>Please note that the children are now expected to play outside in all weathers. Therefore, it is important to make sure that they have a raincoat, wellies and a change of socks at school.</a:t>
            </a:r>
            <a:endParaRPr lang="en-GB" sz="2400" dirty="0"/>
          </a:p>
        </p:txBody>
      </p:sp>
      <p:sp>
        <p:nvSpPr>
          <p:cNvPr id="4" name="AutoShape 4" descr="eco friendly PVC child ponchos raincoat boys girls student school bag ...">
            <a:extLst>
              <a:ext uri="{FF2B5EF4-FFF2-40B4-BE49-F238E27FC236}">
                <a16:creationId xmlns:a16="http://schemas.microsoft.com/office/drawing/2014/main" id="{80349DD4-A813-DD09-6510-C418714E0F08}"/>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6893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199" y="515034"/>
            <a:ext cx="2883749" cy="646331"/>
          </a:xfrm>
          <a:prstGeom prst="rect">
            <a:avLst/>
          </a:prstGeom>
          <a:noFill/>
        </p:spPr>
        <p:txBody>
          <a:bodyPr wrap="square" rtlCol="0">
            <a:spAutoFit/>
          </a:bodyPr>
          <a:lstStyle/>
          <a:p>
            <a:pPr algn="ctr"/>
            <a:r>
              <a:rPr lang="en-GB" sz="3600" u="sng" dirty="0">
                <a:solidFill>
                  <a:schemeClr val="accent1">
                    <a:lumMod val="50000"/>
                  </a:schemeClr>
                </a:solidFill>
              </a:rPr>
              <a:t>TIMETABLE</a:t>
            </a:r>
            <a:endParaRPr lang="en-US" sz="3600" u="sng" dirty="0">
              <a:solidFill>
                <a:schemeClr val="accent1">
                  <a:lumMod val="50000"/>
                </a:schemeClr>
              </a:solidFill>
            </a:endParaRPr>
          </a:p>
        </p:txBody>
      </p:sp>
      <p:sp>
        <p:nvSpPr>
          <p:cNvPr id="3" name="TextBox 2"/>
          <p:cNvSpPr txBox="1"/>
          <p:nvPr/>
        </p:nvSpPr>
        <p:spPr>
          <a:xfrm>
            <a:off x="413174" y="1371600"/>
            <a:ext cx="8305800" cy="4154984"/>
          </a:xfrm>
          <a:prstGeom prst="rect">
            <a:avLst/>
          </a:prstGeom>
          <a:noFill/>
        </p:spPr>
        <p:txBody>
          <a:bodyPr wrap="square" rtlCol="0">
            <a:spAutoFit/>
          </a:bodyPr>
          <a:lstStyle/>
          <a:p>
            <a:r>
              <a:rPr lang="en-GB" sz="2000" dirty="0"/>
              <a:t>Your child’s weekly timetable is available on the Thomas </a:t>
            </a:r>
            <a:r>
              <a:rPr lang="en-GB" sz="2000" dirty="0" err="1"/>
              <a:t>Willingale</a:t>
            </a:r>
            <a:r>
              <a:rPr lang="en-GB" sz="2000" dirty="0"/>
              <a:t> website.  </a:t>
            </a:r>
          </a:p>
          <a:p>
            <a:endParaRPr lang="en-GB" sz="2000" dirty="0"/>
          </a:p>
          <a:p>
            <a:r>
              <a:rPr lang="en-GB" sz="2000" dirty="0"/>
              <a:t>However, just to make you aware, PE is on the following days:</a:t>
            </a:r>
          </a:p>
          <a:p>
            <a:endParaRPr lang="en-GB" sz="2000" dirty="0"/>
          </a:p>
          <a:p>
            <a:r>
              <a:rPr lang="en-GB" sz="2000" dirty="0"/>
              <a:t>Tuesday and Friday</a:t>
            </a:r>
          </a:p>
          <a:p>
            <a:endParaRPr lang="en-GB" sz="2000" dirty="0"/>
          </a:p>
          <a:p>
            <a:r>
              <a:rPr lang="en-GB" sz="2000" dirty="0"/>
              <a:t>Your children should come to school wearing their full PE kit on that day. Please refer to the letter sent by Miss Phillips for more details. </a:t>
            </a:r>
          </a:p>
          <a:p>
            <a:r>
              <a:rPr lang="en-GB" sz="2000" dirty="0"/>
              <a:t> </a:t>
            </a:r>
          </a:p>
          <a:p>
            <a:r>
              <a:rPr lang="en-GB" sz="2000" dirty="0"/>
              <a:t>As children are not allowed to wear earrings for PE it is advisable that children take them out before coming to school. This will prevent them from getting lost or broken</a:t>
            </a:r>
            <a:r>
              <a:rPr lang="en-GB" sz="2400" dirty="0"/>
              <a:t>. </a:t>
            </a:r>
          </a:p>
        </p:txBody>
      </p:sp>
      <p:sp>
        <p:nvSpPr>
          <p:cNvPr id="4" name="Rectangle 3"/>
          <p:cNvSpPr/>
          <p:nvPr/>
        </p:nvSpPr>
        <p:spPr>
          <a:xfrm>
            <a:off x="609600" y="5867400"/>
            <a:ext cx="237566" cy="369332"/>
          </a:xfrm>
          <a:prstGeom prst="rect">
            <a:avLst/>
          </a:prstGeom>
        </p:spPr>
        <p:txBody>
          <a:bodyPr wrap="none">
            <a:spAutoFit/>
          </a:bodyPr>
          <a:lstStyle/>
          <a:p>
            <a:r>
              <a:rPr lang="en-GB" dirty="0"/>
              <a:t> </a:t>
            </a:r>
            <a:endParaRPr lang="en-US" dirty="0"/>
          </a:p>
        </p:txBody>
      </p:sp>
    </p:spTree>
    <p:extLst>
      <p:ext uri="{BB962C8B-B14F-4D97-AF65-F5344CB8AC3E}">
        <p14:creationId xmlns:p14="http://schemas.microsoft.com/office/powerpoint/2010/main" val="386557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7673" y="278620"/>
            <a:ext cx="8222927" cy="646331"/>
          </a:xfrm>
          <a:prstGeom prst="rect">
            <a:avLst/>
          </a:prstGeom>
          <a:noFill/>
        </p:spPr>
        <p:txBody>
          <a:bodyPr wrap="square" rtlCol="0">
            <a:spAutoFit/>
          </a:bodyPr>
          <a:lstStyle/>
          <a:p>
            <a:pPr algn="ctr"/>
            <a:r>
              <a:rPr lang="en-GB" sz="3600" u="sng" dirty="0">
                <a:solidFill>
                  <a:schemeClr val="accent1">
                    <a:lumMod val="50000"/>
                  </a:schemeClr>
                </a:solidFill>
              </a:rPr>
              <a:t>THE CURRICULUM IN YEARS 3 AND 4</a:t>
            </a:r>
            <a:endParaRPr lang="en-US" sz="3600" u="sng" dirty="0">
              <a:solidFill>
                <a:schemeClr val="accent1">
                  <a:lumMod val="50000"/>
                </a:schemeClr>
              </a:solidFill>
            </a:endParaRPr>
          </a:p>
        </p:txBody>
      </p:sp>
      <p:sp>
        <p:nvSpPr>
          <p:cNvPr id="3" name="TextBox 2"/>
          <p:cNvSpPr txBox="1"/>
          <p:nvPr/>
        </p:nvSpPr>
        <p:spPr>
          <a:xfrm>
            <a:off x="684626" y="1167824"/>
            <a:ext cx="6345199" cy="523220"/>
          </a:xfrm>
          <a:prstGeom prst="rect">
            <a:avLst/>
          </a:prstGeom>
          <a:noFill/>
        </p:spPr>
        <p:txBody>
          <a:bodyPr wrap="none" rtlCol="0">
            <a:spAutoFit/>
          </a:bodyPr>
          <a:lstStyle/>
          <a:p>
            <a:r>
              <a:rPr lang="en-GB" sz="2800" u="sng" dirty="0"/>
              <a:t>MATHEMATICS – some of the main targets</a:t>
            </a:r>
            <a:endParaRPr lang="en-US" sz="2800" u="sng" dirty="0"/>
          </a:p>
        </p:txBody>
      </p:sp>
      <p:graphicFrame>
        <p:nvGraphicFramePr>
          <p:cNvPr id="6" name="Table 5"/>
          <p:cNvGraphicFramePr>
            <a:graphicFrameLocks noGrp="1"/>
          </p:cNvGraphicFramePr>
          <p:nvPr>
            <p:extLst>
              <p:ext uri="{D42A27DB-BD31-4B8C-83A1-F6EECF244321}">
                <p14:modId xmlns:p14="http://schemas.microsoft.com/office/powerpoint/2010/main" val="2096943668"/>
              </p:ext>
            </p:extLst>
          </p:nvPr>
        </p:nvGraphicFramePr>
        <p:xfrm>
          <a:off x="1204951" y="1708629"/>
          <a:ext cx="6096000" cy="50342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n-GB" dirty="0"/>
                        <a:t>YEAR 3</a:t>
                      </a:r>
                      <a:endParaRPr lang="en-US" dirty="0"/>
                    </a:p>
                  </a:txBody>
                  <a:tcPr/>
                </a:tc>
                <a:tc>
                  <a:txBody>
                    <a:bodyPr/>
                    <a:lstStyle/>
                    <a:p>
                      <a:pPr algn="ctr"/>
                      <a:r>
                        <a:rPr lang="en-GB" dirty="0"/>
                        <a:t>YEAR 4</a:t>
                      </a:r>
                      <a:endParaRPr lang="en-US" dirty="0"/>
                    </a:p>
                  </a:txBody>
                  <a:tcPr/>
                </a:tc>
                <a:extLst>
                  <a:ext uri="{0D108BD9-81ED-4DB2-BD59-A6C34878D82A}">
                    <a16:rowId xmlns:a16="http://schemas.microsoft.com/office/drawing/2014/main" val="10000"/>
                  </a:ext>
                </a:extLst>
              </a:tr>
              <a:tr h="370840">
                <a:tc>
                  <a:txBody>
                    <a:bodyPr/>
                    <a:lstStyle/>
                    <a:p>
                      <a:r>
                        <a:rPr lang="en-GB" dirty="0"/>
                        <a:t>To recall multiplication and division facts for the 3, 4</a:t>
                      </a:r>
                      <a:r>
                        <a:rPr lang="en-GB" baseline="0" dirty="0"/>
                        <a:t> and 8 times tables.</a:t>
                      </a:r>
                      <a:endParaRPr lang="en-US" dirty="0"/>
                    </a:p>
                  </a:txBody>
                  <a:tcPr/>
                </a:tc>
                <a:tc>
                  <a:txBody>
                    <a:bodyPr/>
                    <a:lstStyle/>
                    <a:p>
                      <a:r>
                        <a:rPr lang="en-GB" dirty="0"/>
                        <a:t>To</a:t>
                      </a:r>
                      <a:r>
                        <a:rPr lang="en-GB" baseline="0" dirty="0"/>
                        <a:t> recall multiplication and division facts to 12 x 12.</a:t>
                      </a:r>
                      <a:endParaRPr lang="en-US" dirty="0"/>
                    </a:p>
                  </a:txBody>
                  <a:tcPr/>
                </a:tc>
                <a:extLst>
                  <a:ext uri="{0D108BD9-81ED-4DB2-BD59-A6C34878D82A}">
                    <a16:rowId xmlns:a16="http://schemas.microsoft.com/office/drawing/2014/main" val="10001"/>
                  </a:ext>
                </a:extLst>
              </a:tr>
              <a:tr h="370840">
                <a:tc>
                  <a:txBody>
                    <a:bodyPr/>
                    <a:lstStyle/>
                    <a:p>
                      <a:r>
                        <a:rPr lang="en-GB" dirty="0"/>
                        <a:t>To compare and</a:t>
                      </a:r>
                      <a:r>
                        <a:rPr lang="en-GB" baseline="0" dirty="0"/>
                        <a:t> order numbers to 1000.</a:t>
                      </a:r>
                      <a:endParaRPr lang="en-US" dirty="0"/>
                    </a:p>
                  </a:txBody>
                  <a:tcPr/>
                </a:tc>
                <a:tc>
                  <a:txBody>
                    <a:bodyPr/>
                    <a:lstStyle/>
                    <a:p>
                      <a:r>
                        <a:rPr lang="en-GB" dirty="0"/>
                        <a:t>To compare and order numbers beyond 1000.</a:t>
                      </a:r>
                      <a:endParaRPr lang="en-US" dirty="0"/>
                    </a:p>
                  </a:txBody>
                  <a:tcPr/>
                </a:tc>
                <a:extLst>
                  <a:ext uri="{0D108BD9-81ED-4DB2-BD59-A6C34878D82A}">
                    <a16:rowId xmlns:a16="http://schemas.microsoft.com/office/drawing/2014/main" val="10002"/>
                  </a:ext>
                </a:extLst>
              </a:tr>
              <a:tr h="370840">
                <a:tc>
                  <a:txBody>
                    <a:bodyPr/>
                    <a:lstStyle/>
                    <a:p>
                      <a:r>
                        <a:rPr lang="en-GB" dirty="0"/>
                        <a:t>To recognise the place value</a:t>
                      </a:r>
                      <a:r>
                        <a:rPr lang="en-GB" baseline="0" dirty="0"/>
                        <a:t> of each digit in a 3 digit number.</a:t>
                      </a:r>
                      <a:endParaRPr lang="en-US" dirty="0"/>
                    </a:p>
                  </a:txBody>
                  <a:tcPr/>
                </a:tc>
                <a:tc>
                  <a:txBody>
                    <a:bodyPr/>
                    <a:lstStyle/>
                    <a:p>
                      <a:r>
                        <a:rPr lang="en-GB" dirty="0"/>
                        <a:t>To recognise the place value of each digit</a:t>
                      </a:r>
                      <a:r>
                        <a:rPr lang="en-GB" baseline="0" dirty="0"/>
                        <a:t> in a 4 digit number.</a:t>
                      </a:r>
                      <a:endParaRPr lang="en-US" dirty="0"/>
                    </a:p>
                  </a:txBody>
                  <a:tcPr/>
                </a:tc>
                <a:extLst>
                  <a:ext uri="{0D108BD9-81ED-4DB2-BD59-A6C34878D82A}">
                    <a16:rowId xmlns:a16="http://schemas.microsoft.com/office/drawing/2014/main" val="10003"/>
                  </a:ext>
                </a:extLst>
              </a:tr>
              <a:tr h="370840">
                <a:tc>
                  <a:txBody>
                    <a:bodyPr/>
                    <a:lstStyle/>
                    <a:p>
                      <a:r>
                        <a:rPr lang="en-GB" dirty="0"/>
                        <a:t>To count up and down in tenths.</a:t>
                      </a:r>
                      <a:endParaRPr lang="en-US" dirty="0"/>
                    </a:p>
                  </a:txBody>
                  <a:tcPr/>
                </a:tc>
                <a:tc>
                  <a:txBody>
                    <a:bodyPr/>
                    <a:lstStyle/>
                    <a:p>
                      <a:r>
                        <a:rPr lang="en-GB" dirty="0"/>
                        <a:t>To count up and down in hundredths.</a:t>
                      </a:r>
                      <a:endParaRPr lang="en-US" dirty="0"/>
                    </a:p>
                  </a:txBody>
                  <a:tcPr/>
                </a:tc>
                <a:extLst>
                  <a:ext uri="{0D108BD9-81ED-4DB2-BD59-A6C34878D82A}">
                    <a16:rowId xmlns:a16="http://schemas.microsoft.com/office/drawing/2014/main" val="10004"/>
                  </a:ext>
                </a:extLst>
              </a:tr>
              <a:tr h="370840">
                <a:tc>
                  <a:txBody>
                    <a:bodyPr/>
                    <a:lstStyle/>
                    <a:p>
                      <a:r>
                        <a:rPr lang="en-GB" dirty="0"/>
                        <a:t>To compare different</a:t>
                      </a:r>
                      <a:r>
                        <a:rPr lang="en-GB" baseline="0" dirty="0"/>
                        <a:t> units of measure.</a:t>
                      </a:r>
                      <a:endParaRPr lang="en-US" dirty="0"/>
                    </a:p>
                  </a:txBody>
                  <a:tcPr/>
                </a:tc>
                <a:tc>
                  <a:txBody>
                    <a:bodyPr/>
                    <a:lstStyle/>
                    <a:p>
                      <a:r>
                        <a:rPr lang="en-GB" dirty="0"/>
                        <a:t>To convert between different units of measure.</a:t>
                      </a:r>
                      <a:endParaRPr lang="en-US" dirty="0"/>
                    </a:p>
                  </a:txBody>
                  <a:tcPr/>
                </a:tc>
                <a:extLst>
                  <a:ext uri="{0D108BD9-81ED-4DB2-BD59-A6C34878D82A}">
                    <a16:rowId xmlns:a16="http://schemas.microsoft.com/office/drawing/2014/main" val="10005"/>
                  </a:ext>
                </a:extLst>
              </a:tr>
              <a:tr h="370840">
                <a:tc>
                  <a:txBody>
                    <a:bodyPr/>
                    <a:lstStyle/>
                    <a:p>
                      <a:r>
                        <a:rPr lang="en-GB" dirty="0"/>
                        <a:t>To tell the time using</a:t>
                      </a:r>
                      <a:r>
                        <a:rPr lang="en-GB" baseline="0" dirty="0"/>
                        <a:t> an analogue clock for both 12 and 24 hour times.</a:t>
                      </a:r>
                      <a:endParaRPr lang="en-US" dirty="0"/>
                    </a:p>
                  </a:txBody>
                  <a:tcPr/>
                </a:tc>
                <a:tc>
                  <a:txBody>
                    <a:bodyPr/>
                    <a:lstStyle/>
                    <a:p>
                      <a:r>
                        <a:rPr lang="en-GB" dirty="0"/>
                        <a:t>To convert between analogue and digital clocks.</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4349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5658" y="304800"/>
            <a:ext cx="5502084" cy="523220"/>
          </a:xfrm>
          <a:prstGeom prst="rect">
            <a:avLst/>
          </a:prstGeom>
          <a:noFill/>
        </p:spPr>
        <p:txBody>
          <a:bodyPr wrap="none" rtlCol="0">
            <a:spAutoFit/>
          </a:bodyPr>
          <a:lstStyle/>
          <a:p>
            <a:r>
              <a:rPr lang="en-GB" sz="2800" u="sng" dirty="0"/>
              <a:t>WRITING – some of the main targets</a:t>
            </a:r>
            <a:endParaRPr lang="en-US" sz="2800" u="sng" dirty="0"/>
          </a:p>
        </p:txBody>
      </p:sp>
      <p:graphicFrame>
        <p:nvGraphicFramePr>
          <p:cNvPr id="3" name="Table 2"/>
          <p:cNvGraphicFramePr>
            <a:graphicFrameLocks noGrp="1"/>
          </p:cNvGraphicFramePr>
          <p:nvPr>
            <p:extLst>
              <p:ext uri="{D42A27DB-BD31-4B8C-83A1-F6EECF244321}">
                <p14:modId xmlns:p14="http://schemas.microsoft.com/office/powerpoint/2010/main" val="1182774026"/>
              </p:ext>
            </p:extLst>
          </p:nvPr>
        </p:nvGraphicFramePr>
        <p:xfrm>
          <a:off x="228600" y="828020"/>
          <a:ext cx="8305800" cy="5359564"/>
        </p:xfrm>
        <a:graphic>
          <a:graphicData uri="http://schemas.openxmlformats.org/drawingml/2006/table">
            <a:tbl>
              <a:tblPr firstRow="1" bandRow="1">
                <a:tableStyleId>{5C22544A-7EE6-4342-B048-85BDC9FD1C3A}</a:tableStyleId>
              </a:tblPr>
              <a:tblGrid>
                <a:gridCol w="4152900">
                  <a:extLst>
                    <a:ext uri="{9D8B030D-6E8A-4147-A177-3AD203B41FA5}">
                      <a16:colId xmlns:a16="http://schemas.microsoft.com/office/drawing/2014/main" val="20000"/>
                    </a:ext>
                  </a:extLst>
                </a:gridCol>
                <a:gridCol w="4152900">
                  <a:extLst>
                    <a:ext uri="{9D8B030D-6E8A-4147-A177-3AD203B41FA5}">
                      <a16:colId xmlns:a16="http://schemas.microsoft.com/office/drawing/2014/main" val="20001"/>
                    </a:ext>
                  </a:extLst>
                </a:gridCol>
              </a:tblGrid>
              <a:tr h="424754">
                <a:tc>
                  <a:txBody>
                    <a:bodyPr/>
                    <a:lstStyle/>
                    <a:p>
                      <a:pPr algn="ctr"/>
                      <a:r>
                        <a:rPr lang="en-GB" dirty="0"/>
                        <a:t>Year 3</a:t>
                      </a:r>
                      <a:endParaRPr lang="en-US" dirty="0"/>
                    </a:p>
                  </a:txBody>
                  <a:tcPr/>
                </a:tc>
                <a:tc>
                  <a:txBody>
                    <a:bodyPr/>
                    <a:lstStyle/>
                    <a:p>
                      <a:pPr algn="ctr"/>
                      <a:r>
                        <a:rPr lang="en-GB" dirty="0"/>
                        <a:t>Year 4</a:t>
                      </a:r>
                      <a:endParaRPr lang="en-US" dirty="0"/>
                    </a:p>
                  </a:txBody>
                  <a:tcPr/>
                </a:tc>
                <a:extLst>
                  <a:ext uri="{0D108BD9-81ED-4DB2-BD59-A6C34878D82A}">
                    <a16:rowId xmlns:a16="http://schemas.microsoft.com/office/drawing/2014/main" val="10000"/>
                  </a:ext>
                </a:extLst>
              </a:tr>
              <a:tr h="814111">
                <a:tc>
                  <a:txBody>
                    <a:bodyPr/>
                    <a:lstStyle/>
                    <a:p>
                      <a:r>
                        <a:rPr lang="en-GB" sz="1600" dirty="0"/>
                        <a:t>To spell the commonly </a:t>
                      </a:r>
                      <a:r>
                        <a:rPr lang="en-GB" sz="1600" dirty="0" err="1"/>
                        <a:t>mis</a:t>
                      </a:r>
                      <a:r>
                        <a:rPr lang="en-GB" sz="1600" dirty="0"/>
                        <a:t>-spelt words from the year 3/ 4 list.</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To spell the commonly </a:t>
                      </a:r>
                      <a:r>
                        <a:rPr lang="en-GB" sz="1600" dirty="0" err="1"/>
                        <a:t>mis</a:t>
                      </a:r>
                      <a:r>
                        <a:rPr lang="en-GB" sz="1600" dirty="0"/>
                        <a:t>-spelt words from the year 3/ 4 list.</a:t>
                      </a:r>
                      <a:endParaRPr lang="en-US" sz="1600" dirty="0"/>
                    </a:p>
                  </a:txBody>
                  <a:tcPr/>
                </a:tc>
                <a:extLst>
                  <a:ext uri="{0D108BD9-81ED-4DB2-BD59-A6C34878D82A}">
                    <a16:rowId xmlns:a16="http://schemas.microsoft.com/office/drawing/2014/main" val="10001"/>
                  </a:ext>
                </a:extLst>
              </a:tr>
              <a:tr h="1428135">
                <a:tc>
                  <a:txBody>
                    <a:bodyPr/>
                    <a:lstStyle/>
                    <a:p>
                      <a:r>
                        <a:rPr lang="en-GB" sz="1600" kern="1200" dirty="0">
                          <a:solidFill>
                            <a:schemeClr val="dk1"/>
                          </a:solidFill>
                          <a:effectLst/>
                          <a:latin typeface="+mn-lt"/>
                          <a:ea typeface="+mn-ea"/>
                          <a:cs typeface="+mn-cs"/>
                        </a:rPr>
                        <a:t>To write with spaces between words, use the correct size letters and orientation and begin to use strokes that will support joining,</a:t>
                      </a:r>
                      <a:endParaRPr lang="en-US" sz="1600" dirty="0"/>
                    </a:p>
                  </a:txBody>
                  <a:tcPr/>
                </a:tc>
                <a:tc>
                  <a:txBody>
                    <a:bodyPr/>
                    <a:lstStyle/>
                    <a:p>
                      <a:r>
                        <a:rPr lang="en-GB" sz="1600" kern="1200" dirty="0">
                          <a:solidFill>
                            <a:schemeClr val="dk1"/>
                          </a:solidFill>
                          <a:effectLst/>
                          <a:latin typeface="+mn-lt"/>
                          <a:ea typeface="+mn-ea"/>
                          <a:cs typeface="+mn-cs"/>
                        </a:rPr>
                        <a:t>To write  legibly; down strokes of letters are parallel and equidistant; lines of writing are spaced sufficiently so that ascenders and descenders of letters do not touch.</a:t>
                      </a:r>
                    </a:p>
                    <a:p>
                      <a:r>
                        <a:rPr lang="en-GB" sz="1600" kern="1200" dirty="0">
                          <a:solidFill>
                            <a:schemeClr val="dk1"/>
                          </a:solidFill>
                          <a:effectLst/>
                          <a:latin typeface="+mn-lt"/>
                          <a:ea typeface="+mn-ea"/>
                          <a:cs typeface="+mn-cs"/>
                        </a:rPr>
                        <a:t>To use diagonal and horizontal strokes that are needed to join letters.</a:t>
                      </a:r>
                      <a:endParaRPr lang="en-US" sz="1600" dirty="0"/>
                    </a:p>
                  </a:txBody>
                  <a:tcPr/>
                </a:tc>
                <a:extLst>
                  <a:ext uri="{0D108BD9-81ED-4DB2-BD59-A6C34878D82A}">
                    <a16:rowId xmlns:a16="http://schemas.microsoft.com/office/drawing/2014/main" val="10002"/>
                  </a:ext>
                </a:extLst>
              </a:tr>
              <a:tr h="619432">
                <a:tc>
                  <a:txBody>
                    <a:bodyPr/>
                    <a:lstStyle/>
                    <a:p>
                      <a:r>
                        <a:rPr lang="en-GB" sz="1600" kern="1200" dirty="0">
                          <a:solidFill>
                            <a:schemeClr val="dk1"/>
                          </a:solidFill>
                          <a:effectLst/>
                          <a:latin typeface="+mn-lt"/>
                          <a:ea typeface="+mn-ea"/>
                          <a:cs typeface="+mn-cs"/>
                        </a:rPr>
                        <a:t>To can write a narrative with a clear structure, setting, characters and plot.</a:t>
                      </a:r>
                      <a:endParaRPr lang="en-US" sz="1600" dirty="0"/>
                    </a:p>
                  </a:txBody>
                  <a:tcPr/>
                </a:tc>
                <a:tc>
                  <a:txBody>
                    <a:bodyPr/>
                    <a:lstStyle/>
                    <a:p>
                      <a:r>
                        <a:rPr lang="en-GB" sz="1600" kern="1200" dirty="0">
                          <a:solidFill>
                            <a:schemeClr val="dk1"/>
                          </a:solidFill>
                          <a:effectLst/>
                          <a:latin typeface="+mn-lt"/>
                          <a:ea typeface="+mn-ea"/>
                          <a:cs typeface="+mn-cs"/>
                        </a:rPr>
                        <a:t>To write a narrative with a clear structure, setting, characters and plot.</a:t>
                      </a:r>
                      <a:endParaRPr lang="en-US" sz="1600" dirty="0"/>
                    </a:p>
                  </a:txBody>
                  <a:tcPr/>
                </a:tc>
                <a:extLst>
                  <a:ext uri="{0D108BD9-81ED-4DB2-BD59-A6C34878D82A}">
                    <a16:rowId xmlns:a16="http://schemas.microsoft.com/office/drawing/2014/main" val="10003"/>
                  </a:ext>
                </a:extLst>
              </a:tr>
              <a:tr h="6194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 can proof-read to check for errors in spelling and punctuation.</a:t>
                      </a:r>
                      <a:endParaRPr lang="en-US" sz="1600" dirty="0"/>
                    </a:p>
                  </a:txBody>
                  <a:tcPr/>
                </a:tc>
                <a:tc>
                  <a:txBody>
                    <a:bodyPr/>
                    <a:lstStyle/>
                    <a:p>
                      <a:r>
                        <a:rPr lang="en-GB" sz="1600" dirty="0"/>
                        <a:t>As  year 3.</a:t>
                      </a:r>
                      <a:endParaRPr lang="en-US" sz="1600" dirty="0"/>
                    </a:p>
                  </a:txBody>
                  <a:tcPr/>
                </a:tc>
                <a:extLst>
                  <a:ext uri="{0D108BD9-81ED-4DB2-BD59-A6C34878D82A}">
                    <a16:rowId xmlns:a16="http://schemas.microsoft.com/office/drawing/2014/main" val="10004"/>
                  </a:ext>
                </a:extLst>
              </a:tr>
              <a:tr h="442452">
                <a:tc>
                  <a:txBody>
                    <a:bodyPr/>
                    <a:lstStyle/>
                    <a:p>
                      <a:r>
                        <a:rPr lang="en-GB" sz="1600" dirty="0"/>
                        <a:t>To start to use paragraphs.</a:t>
                      </a:r>
                      <a:endParaRPr lang="en-US" sz="1600" dirty="0"/>
                    </a:p>
                  </a:txBody>
                  <a:tcPr/>
                </a:tc>
                <a:tc>
                  <a:txBody>
                    <a:bodyPr/>
                    <a:lstStyle/>
                    <a:p>
                      <a:r>
                        <a:rPr lang="en-GB" sz="1600" kern="1200" dirty="0">
                          <a:solidFill>
                            <a:schemeClr val="dk1"/>
                          </a:solidFill>
                          <a:effectLst/>
                          <a:latin typeface="+mn-lt"/>
                          <a:ea typeface="+mn-ea"/>
                          <a:cs typeface="+mn-cs"/>
                        </a:rPr>
                        <a:t>To write in paragraphs. </a:t>
                      </a:r>
                      <a:endParaRPr lang="en-US" sz="1600" dirty="0"/>
                    </a:p>
                  </a:txBody>
                  <a:tcPr/>
                </a:tc>
                <a:extLst>
                  <a:ext uri="{0D108BD9-81ED-4DB2-BD59-A6C34878D82A}">
                    <a16:rowId xmlns:a16="http://schemas.microsoft.com/office/drawing/2014/main" val="10005"/>
                  </a:ext>
                </a:extLst>
              </a:tr>
              <a:tr h="884903">
                <a:tc>
                  <a:txBody>
                    <a:bodyPr/>
                    <a:lstStyle/>
                    <a:p>
                      <a:r>
                        <a:rPr lang="en-GB" sz="1600" kern="1200" dirty="0">
                          <a:solidFill>
                            <a:schemeClr val="dk1"/>
                          </a:solidFill>
                          <a:effectLst/>
                          <a:latin typeface="+mn-lt"/>
                          <a:ea typeface="+mn-ea"/>
                          <a:cs typeface="+mn-cs"/>
                        </a:rPr>
                        <a:t>To use capital letters, full stops, and exclamation marks, commas for lists, question marks mostly correctly.</a:t>
                      </a:r>
                      <a:endParaRPr lang="en-US" sz="1600" dirty="0"/>
                    </a:p>
                  </a:txBody>
                  <a:tcPr/>
                </a:tc>
                <a:tc>
                  <a:txBody>
                    <a:bodyPr/>
                    <a:lstStyle/>
                    <a:p>
                      <a:r>
                        <a:rPr lang="en-GB" sz="1600" kern="1200" dirty="0">
                          <a:solidFill>
                            <a:schemeClr val="dk1"/>
                          </a:solidFill>
                          <a:effectLst/>
                          <a:latin typeface="+mn-lt"/>
                          <a:ea typeface="+mn-ea"/>
                          <a:cs typeface="+mn-cs"/>
                        </a:rPr>
                        <a:t>As year 3.</a:t>
                      </a:r>
                      <a:r>
                        <a:rPr lang="en-GB" sz="1600" kern="1200" baseline="0" dirty="0">
                          <a:solidFill>
                            <a:schemeClr val="dk1"/>
                          </a:solidFill>
                          <a:effectLst/>
                          <a:latin typeface="+mn-lt"/>
                          <a:ea typeface="+mn-ea"/>
                          <a:cs typeface="+mn-cs"/>
                        </a:rPr>
                        <a:t>  Also to </a:t>
                      </a:r>
                      <a:r>
                        <a:rPr lang="en-GB" sz="1600" kern="1200" dirty="0">
                          <a:solidFill>
                            <a:schemeClr val="dk1"/>
                          </a:solidFill>
                          <a:effectLst/>
                          <a:latin typeface="+mn-lt"/>
                          <a:ea typeface="+mn-ea"/>
                          <a:cs typeface="+mn-cs"/>
                        </a:rPr>
                        <a:t>use inverted commas and other punctuation to indicate direct speech.</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41976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5931817" cy="523220"/>
          </a:xfrm>
          <a:prstGeom prst="rect">
            <a:avLst/>
          </a:prstGeom>
          <a:noFill/>
        </p:spPr>
        <p:txBody>
          <a:bodyPr wrap="none" rtlCol="0">
            <a:spAutoFit/>
          </a:bodyPr>
          <a:lstStyle/>
          <a:p>
            <a:r>
              <a:rPr lang="en-GB" sz="2800" u="sng" dirty="0"/>
              <a:t>READING – some of the main targets</a:t>
            </a:r>
            <a:endParaRPr lang="en-US" sz="2800" u="sng" dirty="0"/>
          </a:p>
        </p:txBody>
      </p:sp>
      <p:graphicFrame>
        <p:nvGraphicFramePr>
          <p:cNvPr id="3" name="Table 2"/>
          <p:cNvGraphicFramePr>
            <a:graphicFrameLocks noGrp="1"/>
          </p:cNvGraphicFramePr>
          <p:nvPr>
            <p:extLst>
              <p:ext uri="{D42A27DB-BD31-4B8C-83A1-F6EECF244321}">
                <p14:modId xmlns:p14="http://schemas.microsoft.com/office/powerpoint/2010/main" val="2283882631"/>
              </p:ext>
            </p:extLst>
          </p:nvPr>
        </p:nvGraphicFramePr>
        <p:xfrm>
          <a:off x="1524000" y="1447800"/>
          <a:ext cx="6096000" cy="5125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n-GB" dirty="0"/>
                        <a:t>Year 3</a:t>
                      </a:r>
                      <a:endParaRPr lang="en-US" dirty="0"/>
                    </a:p>
                  </a:txBody>
                  <a:tcPr/>
                </a:tc>
                <a:tc>
                  <a:txBody>
                    <a:bodyPr/>
                    <a:lstStyle/>
                    <a:p>
                      <a:pPr algn="ctr"/>
                      <a:r>
                        <a:rPr lang="en-GB" dirty="0"/>
                        <a:t>Year 4</a:t>
                      </a:r>
                      <a:endParaRPr lang="en-US" dirty="0"/>
                    </a:p>
                  </a:txBody>
                  <a:tcPr/>
                </a:tc>
                <a:extLst>
                  <a:ext uri="{0D108BD9-81ED-4DB2-BD59-A6C34878D82A}">
                    <a16:rowId xmlns:a16="http://schemas.microsoft.com/office/drawing/2014/main" val="10000"/>
                  </a:ext>
                </a:extLst>
              </a:tr>
              <a:tr h="370840">
                <a:tc>
                  <a:txBody>
                    <a:bodyPr/>
                    <a:lstStyle/>
                    <a:p>
                      <a:r>
                        <a:rPr lang="en-GB" sz="1800" kern="1200" dirty="0">
                          <a:solidFill>
                            <a:schemeClr val="dk1"/>
                          </a:solidFill>
                          <a:effectLst/>
                          <a:latin typeface="+mn-lt"/>
                          <a:ea typeface="+mn-ea"/>
                          <a:cs typeface="+mn-cs"/>
                        </a:rPr>
                        <a:t>To read a range of fiction, poetry, plays, and non-fiction texts with confidence and fluency.</a:t>
                      </a:r>
                      <a:endParaRPr lang="en-US" dirty="0"/>
                    </a:p>
                  </a:txBody>
                  <a:tcPr/>
                </a:tc>
                <a:tc>
                  <a:txBody>
                    <a:bodyPr/>
                    <a:lstStyle/>
                    <a:p>
                      <a:r>
                        <a:rPr lang="en-GB" sz="1800" kern="1200" dirty="0">
                          <a:solidFill>
                            <a:schemeClr val="dk1"/>
                          </a:solidFill>
                          <a:effectLst/>
                          <a:latin typeface="+mn-lt"/>
                          <a:ea typeface="+mn-ea"/>
                          <a:cs typeface="+mn-cs"/>
                        </a:rPr>
                        <a:t>To use a dictionary to check the meaning of unfamiliar words.</a:t>
                      </a:r>
                      <a:endParaRPr lang="en-US" dirty="0"/>
                    </a:p>
                  </a:txBody>
                  <a:tcPr/>
                </a:tc>
                <a:extLst>
                  <a:ext uri="{0D108BD9-81ED-4DB2-BD59-A6C34878D82A}">
                    <a16:rowId xmlns:a16="http://schemas.microsoft.com/office/drawing/2014/main" val="10001"/>
                  </a:ext>
                </a:extLst>
              </a:tr>
              <a:tr h="370840">
                <a:tc>
                  <a:txBody>
                    <a:bodyPr/>
                    <a:lstStyle/>
                    <a:p>
                      <a:r>
                        <a:rPr lang="en-GB" sz="1800" kern="1200" dirty="0">
                          <a:solidFill>
                            <a:schemeClr val="dk1"/>
                          </a:solidFill>
                          <a:effectLst/>
                          <a:latin typeface="+mn-lt"/>
                          <a:ea typeface="+mn-ea"/>
                          <a:cs typeface="+mn-cs"/>
                        </a:rPr>
                        <a:t>To identify the main point of a text.</a:t>
                      </a:r>
                      <a:endParaRPr lang="en-US" dirty="0"/>
                    </a:p>
                  </a:txBody>
                  <a:tcPr/>
                </a:tc>
                <a:tc>
                  <a:txBody>
                    <a:bodyPr/>
                    <a:lstStyle/>
                    <a:p>
                      <a:r>
                        <a:rPr lang="en-GB" sz="1800" kern="1200" dirty="0">
                          <a:solidFill>
                            <a:schemeClr val="dk1"/>
                          </a:solidFill>
                          <a:effectLst/>
                          <a:latin typeface="+mn-lt"/>
                          <a:ea typeface="+mn-ea"/>
                          <a:cs typeface="+mn-cs"/>
                        </a:rPr>
                        <a:t>To identify themes in texts.</a:t>
                      </a:r>
                      <a:endParaRPr lang="en-US" dirty="0"/>
                    </a:p>
                  </a:txBody>
                  <a:tcPr/>
                </a:tc>
                <a:extLst>
                  <a:ext uri="{0D108BD9-81ED-4DB2-BD59-A6C34878D82A}">
                    <a16:rowId xmlns:a16="http://schemas.microsoft.com/office/drawing/2014/main" val="10002"/>
                  </a:ext>
                </a:extLst>
              </a:tr>
              <a:tr h="370840">
                <a:tc>
                  <a:txBody>
                    <a:bodyPr/>
                    <a:lstStyle/>
                    <a:p>
                      <a:r>
                        <a:rPr lang="en-GB" sz="1800" kern="1200" dirty="0">
                          <a:solidFill>
                            <a:schemeClr val="dk1"/>
                          </a:solidFill>
                          <a:effectLst/>
                          <a:latin typeface="+mn-lt"/>
                          <a:ea typeface="+mn-ea"/>
                          <a:cs typeface="+mn-cs"/>
                        </a:rPr>
                        <a:t>To predict what might happen based on the details read.</a:t>
                      </a:r>
                      <a:endParaRPr lang="en-US" dirty="0"/>
                    </a:p>
                  </a:txBody>
                  <a:tcPr/>
                </a:tc>
                <a:tc>
                  <a:txBody>
                    <a:bodyPr/>
                    <a:lstStyle/>
                    <a:p>
                      <a:r>
                        <a:rPr lang="en-GB" sz="1800" kern="1200" dirty="0">
                          <a:solidFill>
                            <a:schemeClr val="dk1"/>
                          </a:solidFill>
                          <a:effectLst/>
                          <a:latin typeface="+mn-lt"/>
                          <a:ea typeface="+mn-ea"/>
                          <a:cs typeface="+mn-cs"/>
                        </a:rPr>
                        <a:t>To predict what might happen from details stated and from the information which has been deduced.</a:t>
                      </a:r>
                      <a:endParaRPr lang="en-US" dirty="0"/>
                    </a:p>
                  </a:txBody>
                  <a:tcPr/>
                </a:tc>
                <a:extLst>
                  <a:ext uri="{0D108BD9-81ED-4DB2-BD59-A6C34878D82A}">
                    <a16:rowId xmlns:a16="http://schemas.microsoft.com/office/drawing/2014/main" val="10003"/>
                  </a:ext>
                </a:extLst>
              </a:tr>
              <a:tr h="370840">
                <a:tc>
                  <a:txBody>
                    <a:bodyPr/>
                    <a:lstStyle/>
                    <a:p>
                      <a:r>
                        <a:rPr lang="en-GB" sz="1800" kern="1200" dirty="0">
                          <a:solidFill>
                            <a:schemeClr val="dk1"/>
                          </a:solidFill>
                          <a:effectLst/>
                          <a:latin typeface="+mn-lt"/>
                          <a:ea typeface="+mn-ea"/>
                          <a:cs typeface="+mn-cs"/>
                        </a:rPr>
                        <a:t>To maintain a positive attitude towards</a:t>
                      </a:r>
                      <a:r>
                        <a:rPr lang="en-GB" sz="1800" kern="1200" baseline="0" dirty="0">
                          <a:solidFill>
                            <a:schemeClr val="dk1"/>
                          </a:solidFill>
                          <a:effectLst/>
                          <a:latin typeface="+mn-lt"/>
                          <a:ea typeface="+mn-ea"/>
                          <a:cs typeface="+mn-cs"/>
                        </a:rPr>
                        <a:t> reading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To show enjoyment</a:t>
                      </a:r>
                      <a:r>
                        <a:rPr lang="en-GB" sz="1800" kern="1200" baseline="0" dirty="0">
                          <a:solidFill>
                            <a:schemeClr val="dk1"/>
                          </a:solidFill>
                          <a:effectLst/>
                          <a:latin typeface="+mn-lt"/>
                          <a:ea typeface="+mn-ea"/>
                          <a:cs typeface="+mn-cs"/>
                        </a:rPr>
                        <a:t> of </a:t>
                      </a:r>
                      <a:r>
                        <a:rPr lang="en-GB" sz="1800" kern="1200" dirty="0">
                          <a:solidFill>
                            <a:schemeClr val="dk1"/>
                          </a:solidFill>
                          <a:effectLst/>
                          <a:latin typeface="+mn-lt"/>
                          <a:ea typeface="+mn-ea"/>
                          <a:cs typeface="+mn-cs"/>
                        </a:rPr>
                        <a:t>reading by reading a wide range of fiction, poetry, poems, plays and non-fiction.</a:t>
                      </a:r>
                      <a:endParaRPr lang="en-US" sz="1800" kern="1200" dirty="0">
                        <a:solidFill>
                          <a:schemeClr val="dk1"/>
                        </a:solidFill>
                        <a:effectLst/>
                        <a:latin typeface="+mn-lt"/>
                        <a:ea typeface="+mn-ea"/>
                        <a:cs typeface="+mn-cs"/>
                      </a:endParaRPr>
                    </a:p>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62809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515034"/>
            <a:ext cx="5791200" cy="646331"/>
          </a:xfrm>
          <a:prstGeom prst="rect">
            <a:avLst/>
          </a:prstGeom>
          <a:noFill/>
        </p:spPr>
        <p:txBody>
          <a:bodyPr wrap="square" rtlCol="0">
            <a:spAutoFit/>
          </a:bodyPr>
          <a:lstStyle/>
          <a:p>
            <a:pPr algn="ctr"/>
            <a:r>
              <a:rPr lang="en-GB" sz="3600" u="sng" dirty="0"/>
              <a:t>TOPICS AND THEMES</a:t>
            </a:r>
            <a:endParaRPr lang="en-US" sz="3600" u="sng" dirty="0"/>
          </a:p>
        </p:txBody>
      </p:sp>
      <p:graphicFrame>
        <p:nvGraphicFramePr>
          <p:cNvPr id="5" name="Table 4">
            <a:extLst>
              <a:ext uri="{FF2B5EF4-FFF2-40B4-BE49-F238E27FC236}">
                <a16:creationId xmlns:a16="http://schemas.microsoft.com/office/drawing/2014/main" id="{77ED269D-CE94-BC4B-B73E-DF8283F9CE50}"/>
              </a:ext>
            </a:extLst>
          </p:cNvPr>
          <p:cNvGraphicFramePr>
            <a:graphicFrameLocks noGrp="1"/>
          </p:cNvGraphicFramePr>
          <p:nvPr>
            <p:extLst>
              <p:ext uri="{D42A27DB-BD31-4B8C-83A1-F6EECF244321}">
                <p14:modId xmlns:p14="http://schemas.microsoft.com/office/powerpoint/2010/main" val="332719112"/>
              </p:ext>
            </p:extLst>
          </p:nvPr>
        </p:nvGraphicFramePr>
        <p:xfrm>
          <a:off x="914400" y="1447800"/>
          <a:ext cx="7086600" cy="3910018"/>
        </p:xfrm>
        <a:graphic>
          <a:graphicData uri="http://schemas.openxmlformats.org/drawingml/2006/table">
            <a:tbl>
              <a:tblPr firstRow="1" bandRow="1">
                <a:tableStyleId>{5C22544A-7EE6-4342-B048-85BDC9FD1C3A}</a:tableStyleId>
              </a:tblPr>
              <a:tblGrid>
                <a:gridCol w="3543300">
                  <a:extLst>
                    <a:ext uri="{9D8B030D-6E8A-4147-A177-3AD203B41FA5}">
                      <a16:colId xmlns:a16="http://schemas.microsoft.com/office/drawing/2014/main" val="20000"/>
                    </a:ext>
                  </a:extLst>
                </a:gridCol>
                <a:gridCol w="3543300">
                  <a:extLst>
                    <a:ext uri="{9D8B030D-6E8A-4147-A177-3AD203B41FA5}">
                      <a16:colId xmlns:a16="http://schemas.microsoft.com/office/drawing/2014/main" val="20001"/>
                    </a:ext>
                  </a:extLst>
                </a:gridCol>
              </a:tblGrid>
              <a:tr h="608502">
                <a:tc>
                  <a:txBody>
                    <a:bodyPr/>
                    <a:lstStyle/>
                    <a:p>
                      <a:pPr algn="ctr"/>
                      <a:r>
                        <a:rPr lang="en-GB" dirty="0"/>
                        <a:t>Subject</a:t>
                      </a:r>
                      <a:endParaRPr lang="en-US" dirty="0"/>
                    </a:p>
                  </a:txBody>
                  <a:tcPr/>
                </a:tc>
                <a:tc>
                  <a:txBody>
                    <a:bodyPr/>
                    <a:lstStyle/>
                    <a:p>
                      <a:pPr algn="ctr"/>
                      <a:r>
                        <a:rPr lang="en-US" dirty="0"/>
                        <a:t>Year</a:t>
                      </a:r>
                      <a:r>
                        <a:rPr lang="en-US" baseline="0" dirty="0"/>
                        <a:t> 4</a:t>
                      </a:r>
                      <a:endParaRPr lang="en-US" dirty="0"/>
                    </a:p>
                  </a:txBody>
                  <a:tcPr/>
                </a:tc>
                <a:extLst>
                  <a:ext uri="{0D108BD9-81ED-4DB2-BD59-A6C34878D82A}">
                    <a16:rowId xmlns:a16="http://schemas.microsoft.com/office/drawing/2014/main" val="10000"/>
                  </a:ext>
                </a:extLst>
              </a:tr>
              <a:tr h="928223">
                <a:tc>
                  <a:txBody>
                    <a:bodyPr/>
                    <a:lstStyle/>
                    <a:p>
                      <a:r>
                        <a:rPr lang="en-GB" dirty="0">
                          <a:latin typeface="Letter-join 4" panose="02000805000000020003" pitchFamily="2" charset="0"/>
                        </a:rPr>
                        <a:t>History/Geography/Art/DT</a:t>
                      </a:r>
                      <a:endParaRPr lang="en-US" dirty="0">
                        <a:latin typeface="Letter-join 4" panose="02000805000000020003" pitchFamily="2" charset="0"/>
                      </a:endParaRPr>
                    </a:p>
                  </a:txBody>
                  <a:tcPr/>
                </a:tc>
                <a:tc>
                  <a:txBody>
                    <a:bodyPr/>
                    <a:lstStyle/>
                    <a:p>
                      <a:r>
                        <a:rPr lang="en-US" dirty="0">
                          <a:latin typeface="Letter-join 4" panose="02000805000000020003" pitchFamily="2" charset="0"/>
                        </a:rPr>
                        <a:t>Buildings</a:t>
                      </a:r>
                    </a:p>
                    <a:p>
                      <a:r>
                        <a:rPr lang="en-US" dirty="0">
                          <a:latin typeface="Letter-join 4" panose="02000805000000020003" pitchFamily="2" charset="0"/>
                        </a:rPr>
                        <a:t>Eurovision</a:t>
                      </a:r>
                    </a:p>
                    <a:p>
                      <a:r>
                        <a:rPr lang="en-US" dirty="0">
                          <a:latin typeface="Letter-join 4" panose="02000805000000020003" pitchFamily="2" charset="0"/>
                        </a:rPr>
                        <a:t>Art Bot</a:t>
                      </a:r>
                    </a:p>
                    <a:p>
                      <a:r>
                        <a:rPr lang="en-US" dirty="0">
                          <a:latin typeface="Letter-join 4" panose="02000805000000020003" pitchFamily="2" charset="0"/>
                        </a:rPr>
                        <a:t>The Arts</a:t>
                      </a:r>
                    </a:p>
                  </a:txBody>
                  <a:tcPr/>
                </a:tc>
                <a:extLst>
                  <a:ext uri="{0D108BD9-81ED-4DB2-BD59-A6C34878D82A}">
                    <a16:rowId xmlns:a16="http://schemas.microsoft.com/office/drawing/2014/main" val="10001"/>
                  </a:ext>
                </a:extLst>
              </a:tr>
              <a:tr h="649756">
                <a:tc>
                  <a:txBody>
                    <a:bodyPr/>
                    <a:lstStyle/>
                    <a:p>
                      <a:endParaRPr lang="en-US" dirty="0">
                        <a:latin typeface="Letter-join 4" panose="02000805000000020003" pitchFamily="2" charset="0"/>
                      </a:endParaRPr>
                    </a:p>
                  </a:txBody>
                  <a:tcPr/>
                </a:tc>
                <a:tc>
                  <a:txBody>
                    <a:bodyPr/>
                    <a:lstStyle/>
                    <a:p>
                      <a:endParaRPr lang="en-US" dirty="0">
                        <a:latin typeface="Letter-join 4" panose="02000805000000020003" pitchFamily="2" charset="0"/>
                      </a:endParaRPr>
                    </a:p>
                  </a:txBody>
                  <a:tcPr/>
                </a:tc>
                <a:extLst>
                  <a:ext uri="{0D108BD9-81ED-4DB2-BD59-A6C34878D82A}">
                    <a16:rowId xmlns:a16="http://schemas.microsoft.com/office/drawing/2014/main" val="10002"/>
                  </a:ext>
                </a:extLst>
              </a:tr>
              <a:tr h="1418118">
                <a:tc>
                  <a:txBody>
                    <a:bodyPr/>
                    <a:lstStyle/>
                    <a:p>
                      <a:r>
                        <a:rPr lang="en-GB">
                          <a:latin typeface="Letter-join 4" panose="02000805000000020003" pitchFamily="2" charset="0"/>
                        </a:rPr>
                        <a:t>Science</a:t>
                      </a:r>
                      <a:endParaRPr lang="en-US" dirty="0">
                        <a:latin typeface="Letter-join 4" panose="02000805000000020003" pitchFamily="2" charset="0"/>
                      </a:endParaRPr>
                    </a:p>
                  </a:txBody>
                  <a:tcPr/>
                </a:tc>
                <a:tc>
                  <a:txBody>
                    <a:bodyPr/>
                    <a:lstStyle/>
                    <a:p>
                      <a:r>
                        <a:rPr lang="en-GB" sz="1800" dirty="0"/>
                        <a:t>Animals including humans</a:t>
                      </a:r>
                    </a:p>
                    <a:p>
                      <a:r>
                        <a:rPr lang="en-GB" sz="1800" dirty="0"/>
                        <a:t>Electricity</a:t>
                      </a:r>
                    </a:p>
                    <a:p>
                      <a:r>
                        <a:rPr lang="en-GB" sz="1800" dirty="0"/>
                        <a:t>Animals</a:t>
                      </a:r>
                      <a:r>
                        <a:rPr lang="en-GB" sz="1800" baseline="0" dirty="0"/>
                        <a:t> and their habitats</a:t>
                      </a:r>
                    </a:p>
                    <a:p>
                      <a:r>
                        <a:rPr lang="en-GB" sz="1800" baseline="0" dirty="0"/>
                        <a:t>States of matter</a:t>
                      </a:r>
                    </a:p>
                    <a:p>
                      <a:r>
                        <a:rPr lang="en-GB" sz="1800" baseline="0" dirty="0"/>
                        <a:t>Sound</a:t>
                      </a:r>
                      <a:endParaRPr lang="en-US" sz="1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5232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560457"/>
            <a:ext cx="2052998" cy="707886"/>
          </a:xfrm>
          <a:prstGeom prst="rect">
            <a:avLst/>
          </a:prstGeom>
          <a:noFill/>
        </p:spPr>
        <p:txBody>
          <a:bodyPr wrap="none" rtlCol="0">
            <a:spAutoFit/>
          </a:bodyPr>
          <a:lstStyle/>
          <a:p>
            <a:r>
              <a:rPr lang="en-GB" sz="4000" u="sng" dirty="0"/>
              <a:t>Rewards</a:t>
            </a:r>
          </a:p>
        </p:txBody>
      </p:sp>
      <p:sp>
        <p:nvSpPr>
          <p:cNvPr id="3" name="TextBox 2"/>
          <p:cNvSpPr txBox="1"/>
          <p:nvPr/>
        </p:nvSpPr>
        <p:spPr>
          <a:xfrm>
            <a:off x="1055077" y="1676400"/>
            <a:ext cx="7543800" cy="2277547"/>
          </a:xfrm>
          <a:prstGeom prst="rect">
            <a:avLst/>
          </a:prstGeom>
          <a:noFill/>
        </p:spPr>
        <p:txBody>
          <a:bodyPr wrap="square" rtlCol="0">
            <a:spAutoFit/>
          </a:bodyPr>
          <a:lstStyle/>
          <a:p>
            <a:r>
              <a:rPr lang="en-GB" sz="2800" u="sng" dirty="0"/>
              <a:t>House Points</a:t>
            </a:r>
            <a:endParaRPr lang="en-GB" sz="2800" dirty="0"/>
          </a:p>
          <a:p>
            <a:pPr marL="457200" indent="-457200">
              <a:buFont typeface="Wingdings" panose="05000000000000000000" pitchFamily="2" charset="2"/>
              <a:buChar char="§"/>
            </a:pPr>
            <a:r>
              <a:rPr lang="en-GB" sz="2000" dirty="0"/>
              <a:t>Each child allocated a house</a:t>
            </a:r>
          </a:p>
          <a:p>
            <a:pPr marL="457200" indent="-457200">
              <a:buFont typeface="Wingdings" panose="05000000000000000000" pitchFamily="2" charset="2"/>
              <a:buChar char="§"/>
            </a:pPr>
            <a:r>
              <a:rPr lang="en-GB" sz="2000" dirty="0"/>
              <a:t>Can earn points for their house, </a:t>
            </a:r>
          </a:p>
          <a:p>
            <a:r>
              <a:rPr lang="en-GB" dirty="0"/>
              <a:t>E.G. - being polite, good behaviour, answering questions, manners etc.  </a:t>
            </a:r>
          </a:p>
          <a:p>
            <a:endParaRPr lang="en-GB" dirty="0"/>
          </a:p>
          <a:p>
            <a:r>
              <a:rPr lang="en-GB" dirty="0"/>
              <a:t>Each week the house who has received the most points wins a trophy and at the end of each term the house who has the most points has extra play time</a:t>
            </a:r>
            <a:r>
              <a:rPr lang="en-GB" sz="2000" dirty="0"/>
              <a:t>.</a:t>
            </a:r>
          </a:p>
        </p:txBody>
      </p:sp>
      <p:sp>
        <p:nvSpPr>
          <p:cNvPr id="4" name="TextBox 3"/>
          <p:cNvSpPr txBox="1"/>
          <p:nvPr/>
        </p:nvSpPr>
        <p:spPr>
          <a:xfrm>
            <a:off x="1072662" y="4093172"/>
            <a:ext cx="7250723" cy="2677656"/>
          </a:xfrm>
          <a:prstGeom prst="rect">
            <a:avLst/>
          </a:prstGeom>
          <a:noFill/>
        </p:spPr>
        <p:txBody>
          <a:bodyPr wrap="square" rtlCol="0">
            <a:spAutoFit/>
          </a:bodyPr>
          <a:lstStyle/>
          <a:p>
            <a:r>
              <a:rPr lang="en-GB" sz="2800" u="sng" dirty="0"/>
              <a:t>Merits</a:t>
            </a:r>
          </a:p>
          <a:p>
            <a:pPr marL="342900" indent="-342900">
              <a:buFont typeface="Arial" panose="020B0604020202020204" pitchFamily="34" charset="0"/>
              <a:buChar char="•"/>
            </a:pPr>
            <a:r>
              <a:rPr lang="en-GB" sz="2000" dirty="0"/>
              <a:t>Bronze merit card progress to silver, gold then platinum. </a:t>
            </a:r>
          </a:p>
          <a:p>
            <a:pPr marL="342900" indent="-342900">
              <a:buFont typeface="Arial" panose="020B0604020202020204" pitchFamily="34" charset="0"/>
              <a:buChar char="•"/>
            </a:pPr>
            <a:r>
              <a:rPr lang="en-GB" sz="2000" dirty="0"/>
              <a:t>Merit cards are stamped and children have the opportunity to visit various members of senior staff to share their success </a:t>
            </a:r>
          </a:p>
          <a:p>
            <a:pPr marL="342900" indent="-342900">
              <a:buFont typeface="Arial" panose="020B0604020202020204" pitchFamily="34" charset="0"/>
              <a:buChar char="•"/>
            </a:pPr>
            <a:r>
              <a:rPr lang="en-GB" sz="2000" dirty="0"/>
              <a:t>Examples of how merits can be earned include : - producing excellent work, answering questions, doing an activity for which your child has tried their hardest, and for homework. </a:t>
            </a:r>
          </a:p>
          <a:p>
            <a:endParaRPr lang="en-GB" sz="2000" dirty="0"/>
          </a:p>
        </p:txBody>
      </p:sp>
    </p:spTree>
    <p:extLst>
      <p:ext uri="{BB962C8B-B14F-4D97-AF65-F5344CB8AC3E}">
        <p14:creationId xmlns:p14="http://schemas.microsoft.com/office/powerpoint/2010/main" val="86943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E44B53BE2F724E83648D9D0D3DA5AD" ma:contentTypeVersion="15" ma:contentTypeDescription="Create a new document." ma:contentTypeScope="" ma:versionID="1db1bb76929b1cb563c517bedf124b89">
  <xsd:schema xmlns:xsd="http://www.w3.org/2001/XMLSchema" xmlns:xs="http://www.w3.org/2001/XMLSchema" xmlns:p="http://schemas.microsoft.com/office/2006/metadata/properties" xmlns:ns2="4ea9fd9f-4fc4-45f3-b363-30ace871f2b4" xmlns:ns3="a21df388-7340-4b2c-8a2f-84ce4c6e42d0" targetNamespace="http://schemas.microsoft.com/office/2006/metadata/properties" ma:root="true" ma:fieldsID="3adf85455f03ea99bf132f460800937c" ns2:_="" ns3:_="">
    <xsd:import namespace="4ea9fd9f-4fc4-45f3-b363-30ace871f2b4"/>
    <xsd:import namespace="a21df388-7340-4b2c-8a2f-84ce4c6e42d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a9fd9f-4fc4-45f3-b363-30ace871f2b4"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430c590a-df70-42f5-a6a4-fbbf85afde9c"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1df388-7340-4b2c-8a2f-84ce4c6e42d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349ff9cc-e569-4b5b-9202-898c753810cc}" ma:internalName="TaxCatchAll" ma:showField="CatchAllData" ma:web="a21df388-7340-4b2c-8a2f-84ce4c6e42d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ea9fd9f-4fc4-45f3-b363-30ace871f2b4">
      <Terms xmlns="http://schemas.microsoft.com/office/infopath/2007/PartnerControls"/>
    </lcf76f155ced4ddcb4097134ff3c332f>
    <TaxCatchAll xmlns="a21df388-7340-4b2c-8a2f-84ce4c6e42d0" xsi:nil="true"/>
  </documentManagement>
</p:properties>
</file>

<file path=customXml/itemProps1.xml><?xml version="1.0" encoding="utf-8"?>
<ds:datastoreItem xmlns:ds="http://schemas.openxmlformats.org/officeDocument/2006/customXml" ds:itemID="{9B8E1375-12A0-4600-9E14-72C811429071}">
  <ds:schemaRefs>
    <ds:schemaRef ds:uri="http://schemas.microsoft.com/sharepoint/v3/contenttype/forms"/>
  </ds:schemaRefs>
</ds:datastoreItem>
</file>

<file path=customXml/itemProps2.xml><?xml version="1.0" encoding="utf-8"?>
<ds:datastoreItem xmlns:ds="http://schemas.openxmlformats.org/officeDocument/2006/customXml" ds:itemID="{33AE60B3-4430-4D6E-BBFD-B640A6948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a9fd9f-4fc4-45f3-b363-30ace871f2b4"/>
    <ds:schemaRef ds:uri="a21df388-7340-4b2c-8a2f-84ce4c6e42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84B4E3-13A3-4433-8760-DE63C273DD2A}">
  <ds:schemaRefs>
    <ds:schemaRef ds:uri="http://schemas.microsoft.com/office/2006/documentManagement/types"/>
    <ds:schemaRef ds:uri="a21df388-7340-4b2c-8a2f-84ce4c6e42d0"/>
    <ds:schemaRef ds:uri="http://schemas.microsoft.com/office/infopath/2007/PartnerControls"/>
    <ds:schemaRef ds:uri="4ea9fd9f-4fc4-45f3-b363-30ace871f2b4"/>
    <ds:schemaRef ds:uri="http://purl.org/dc/elements/1.1/"/>
    <ds:schemaRef ds:uri="http://purl.org/dc/dcmitype/"/>
    <ds:schemaRef ds:uri="http://www.w3.org/XML/1998/namespac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Flow</Template>
  <TotalTime>1050</TotalTime>
  <Words>1499</Words>
  <Application>Microsoft Macintosh PowerPoint</Application>
  <PresentationFormat>On-screen Show (4:3)</PresentationFormat>
  <Paragraphs>156</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Constantia</vt:lpstr>
      <vt:lpstr>Letter-join 4</vt:lpstr>
      <vt:lpstr>Wingdings</vt:lpstr>
      <vt:lpstr>Wingdings 2</vt:lpstr>
      <vt:lpstr>Flow</vt:lpstr>
      <vt:lpstr>Welcome to the Year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Thomas Willingale School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LKS2 parents’ information evening.</dc:title>
  <dc:creator>Mrs J Burgess</dc:creator>
  <cp:lastModifiedBy>Caoimhe McClelland</cp:lastModifiedBy>
  <cp:revision>80</cp:revision>
  <cp:lastPrinted>2017-09-06T15:30:44Z</cp:lastPrinted>
  <dcterms:created xsi:type="dcterms:W3CDTF">2016-08-30T15:07:48Z</dcterms:created>
  <dcterms:modified xsi:type="dcterms:W3CDTF">2024-09-15T12:38:55Z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0x0101002FE44B53BE2F724E83648D9D0D3DA5AD</vt:lpwstr>
  </property>
  <property fmtid="{D5CDD505-2E9C-101B-9397-08002B2CF9AE}" pid="3" name="MediaServiceImageTags">
    <vt:lpwstr/>
  </property>
</Properties>
</file>